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61" r:id="rId6"/>
    <p:sldId id="285" r:id="rId7"/>
    <p:sldId id="286" r:id="rId8"/>
    <p:sldId id="265" r:id="rId9"/>
    <p:sldId id="284" r:id="rId10"/>
    <p:sldId id="288" r:id="rId11"/>
    <p:sldId id="291" r:id="rId12"/>
    <p:sldId id="260" r:id="rId13"/>
    <p:sldId id="277" r:id="rId14"/>
    <p:sldId id="283" r:id="rId15"/>
    <p:sldId id="289" r:id="rId16"/>
    <p:sldId id="278" r:id="rId17"/>
    <p:sldId id="290" r:id="rId18"/>
    <p:sldId id="27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1E15"/>
    <a:srgbClr val="201E15"/>
    <a:srgbClr val="121212"/>
    <a:srgbClr val="125E5C"/>
    <a:srgbClr val="1F1E14"/>
    <a:srgbClr val="FFFFFF"/>
    <a:srgbClr val="7D975D"/>
    <a:srgbClr val="E7E7E7"/>
    <a:srgbClr val="F5F5F5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07" autoAdjust="0"/>
  </p:normalViewPr>
  <p:slideViewPr>
    <p:cSldViewPr snapToGrid="0">
      <p:cViewPr>
        <p:scale>
          <a:sx n="70" d="100"/>
          <a:sy n="70" d="100"/>
        </p:scale>
        <p:origin x="536" y="60"/>
      </p:cViewPr>
      <p:guideLst/>
    </p:cSldViewPr>
  </p:slideViewPr>
  <p:outlineViewPr>
    <p:cViewPr>
      <p:scale>
        <a:sx n="33" d="100"/>
        <a:sy n="33" d="100"/>
      </p:scale>
      <p:origin x="0" y="-173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341"/>
    </p:cViewPr>
  </p:sorterViewPr>
  <p:notesViewPr>
    <p:cSldViewPr snapToGrid="0">
      <p:cViewPr>
        <p:scale>
          <a:sx n="50" d="100"/>
          <a:sy n="50" d="100"/>
        </p:scale>
        <p:origin x="2640" y="3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7389-4116-BE49-3E1B5920BDBF}"/>
              </c:ext>
            </c:extLst>
          </c:dPt>
          <c:dPt>
            <c:idx val="1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7389-4116-BE49-3E1B5920BDB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7389-4116-BE49-3E1B5920BDBF}"/>
              </c:ext>
            </c:extLst>
          </c:dPt>
          <c:dPt>
            <c:idx val="3"/>
            <c:bubble3D val="0"/>
            <c:spPr>
              <a:solidFill>
                <a:schemeClr val="accent3">
                  <a:lumMod val="50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7389-4116-BE49-3E1B5920BDBF}"/>
              </c:ext>
            </c:extLst>
          </c:dPt>
          <c:dLbls>
            <c:dLbl>
              <c:idx val="0"/>
              <c:layout>
                <c:manualLayout>
                  <c:x val="4.698224024235706E-2"/>
                  <c:y val="8.8081218418740628E-2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60%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7389-4116-BE49-3E1B5920BDBF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5.7660022115620053E-2"/>
                  <c:y val="6.9036630652526354E-2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20%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7389-4116-BE49-3E1B5920BDBF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2.9897789245136312E-2"/>
                  <c:y val="-9.0461791889517404E-2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12%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7389-4116-BE49-3E1B5920BDBF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3.2033345619788829E-2"/>
                  <c:y val="-0.126170393951169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8%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7389-4116-BE49-3E1B5920BDBF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0" tIns="0" rIns="0" bIns="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7389-4116-BE49-3E1B5920BDBF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 xmlns:c16r2="http://schemas.microsoft.com/office/drawing/2015/06/chart"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Part 1</c:v>
                      </c:pt>
                      <c:pt idx="1">
                        <c:v>Part 2</c:v>
                      </c:pt>
                      <c:pt idx="2">
                        <c:v>Part 3</c:v>
                      </c:pt>
                      <c:pt idx="3">
                        <c:v>Part 4</c:v>
                      </c:pt>
                    </c:strCache>
                  </c:str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31"/>
        <c:holeSize val="11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11/24/2021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8F815A-5A10-42A8-9FEC-3938D2D9BA48}" type="datetimeFigureOut">
              <a:rPr lang="en-US" noProof="0" smtClean="0"/>
              <a:t>11/24/2021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49DAF-093F-4482-AA38-346E9A2DEE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681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21393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40276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437617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6148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924184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347016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43095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89264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29275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39417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9670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340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3506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0936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08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=""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3 x Image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="" xmlns:a16="http://schemas.microsoft.com/office/drawing/2014/main" id="{22F44C7F-FA9B-CB41-B5C2-6A40A969176A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1366589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Oval 32">
            <a:extLst>
              <a:ext uri="{FF2B5EF4-FFF2-40B4-BE49-F238E27FC236}">
                <a16:creationId xmlns="" xmlns:a16="http://schemas.microsoft.com/office/drawing/2014/main" id="{0ACFECE1-DAAF-5642-BD0B-7A8FE9D241D9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2931225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90294551-87F8-DE4F-B54E-8231A9CAF5BF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4495861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105351" y="86714"/>
            <a:ext cx="6208363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="" xmlns:a16="http://schemas.microsoft.com/office/drawing/2014/main" id="{BDDC1CFF-7E89-421D-9524-BB3AECAFE0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5351" y="496139"/>
            <a:ext cx="6208364" cy="6275148"/>
          </a:xfrm>
          <a:custGeom>
            <a:avLst/>
            <a:gdLst>
              <a:gd name="connsiteX0" fmla="*/ 0 w 4441248"/>
              <a:gd name="connsiteY0" fmla="*/ 5980106 h 6321393"/>
              <a:gd name="connsiteX1" fmla="*/ 1034410 w 4441248"/>
              <a:gd name="connsiteY1" fmla="*/ 6048613 h 6321393"/>
              <a:gd name="connsiteX2" fmla="*/ 1778431 w 4441248"/>
              <a:gd name="connsiteY2" fmla="*/ 6321393 h 6321393"/>
              <a:gd name="connsiteX3" fmla="*/ 0 w 4441248"/>
              <a:gd name="connsiteY3" fmla="*/ 6321393 h 6321393"/>
              <a:gd name="connsiteX4" fmla="*/ 2269200 w 4441248"/>
              <a:gd name="connsiteY4" fmla="*/ 5443908 h 6321393"/>
              <a:gd name="connsiteX5" fmla="*/ 2395460 w 4441248"/>
              <a:gd name="connsiteY5" fmla="*/ 5885070 h 6321393"/>
              <a:gd name="connsiteX6" fmla="*/ 1997461 w 4441248"/>
              <a:gd name="connsiteY6" fmla="*/ 6195222 h 6321393"/>
              <a:gd name="connsiteX7" fmla="*/ 1526609 w 4441248"/>
              <a:gd name="connsiteY7" fmla="*/ 5931629 h 6321393"/>
              <a:gd name="connsiteX8" fmla="*/ 4441248 w 4441248"/>
              <a:gd name="connsiteY8" fmla="*/ 4283292 h 6321393"/>
              <a:gd name="connsiteX9" fmla="*/ 4441248 w 4441248"/>
              <a:gd name="connsiteY9" fmla="*/ 6321393 h 6321393"/>
              <a:gd name="connsiteX10" fmla="*/ 2296366 w 4441248"/>
              <a:gd name="connsiteY10" fmla="*/ 6321393 h 6321393"/>
              <a:gd name="connsiteX11" fmla="*/ 2056375 w 4441248"/>
              <a:gd name="connsiteY11" fmla="*/ 6224358 h 6321393"/>
              <a:gd name="connsiteX12" fmla="*/ 0 w 4441248"/>
              <a:gd name="connsiteY12" fmla="*/ 2359561 h 6321393"/>
              <a:gd name="connsiteX13" fmla="*/ 828613 w 4441248"/>
              <a:gd name="connsiteY13" fmla="*/ 2588947 h 6321393"/>
              <a:gd name="connsiteX14" fmla="*/ 0 w 4441248"/>
              <a:gd name="connsiteY14" fmla="*/ 3479506 h 6321393"/>
              <a:gd name="connsiteX15" fmla="*/ 3025930 w 4441248"/>
              <a:gd name="connsiteY15" fmla="*/ 144202 h 6321393"/>
              <a:gd name="connsiteX16" fmla="*/ 4441248 w 4441248"/>
              <a:gd name="connsiteY16" fmla="*/ 1340385 h 6321393"/>
              <a:gd name="connsiteX17" fmla="*/ 4441248 w 4441248"/>
              <a:gd name="connsiteY17" fmla="*/ 4098899 h 6321393"/>
              <a:gd name="connsiteX18" fmla="*/ 1417099 w 4441248"/>
              <a:gd name="connsiteY18" fmla="*/ 5846153 h 6321393"/>
              <a:gd name="connsiteX19" fmla="*/ 0 w 4441248"/>
              <a:gd name="connsiteY19" fmla="*/ 5428711 h 6321393"/>
              <a:gd name="connsiteX20" fmla="*/ 0 w 4441248"/>
              <a:gd name="connsiteY20" fmla="*/ 3724470 h 6321393"/>
              <a:gd name="connsiteX21" fmla="*/ 2684090 w 4441248"/>
              <a:gd name="connsiteY21" fmla="*/ 0 h 6321393"/>
              <a:gd name="connsiteX22" fmla="*/ 2784132 w 4441248"/>
              <a:gd name="connsiteY22" fmla="*/ 186781 h 6321393"/>
              <a:gd name="connsiteX23" fmla="*/ 1027256 w 4441248"/>
              <a:gd name="connsiteY23" fmla="*/ 2337985 h 6321393"/>
              <a:gd name="connsiteX24" fmla="*/ 451581 w 4441248"/>
              <a:gd name="connsiteY24" fmla="*/ 2265656 h 63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41248" h="6321393">
                <a:moveTo>
                  <a:pt x="0" y="5980106"/>
                </a:moveTo>
                <a:lnTo>
                  <a:pt x="1034410" y="6048613"/>
                </a:lnTo>
                <a:lnTo>
                  <a:pt x="1778431" y="6321393"/>
                </a:lnTo>
                <a:lnTo>
                  <a:pt x="0" y="6321393"/>
                </a:lnTo>
                <a:close/>
                <a:moveTo>
                  <a:pt x="2269200" y="5443908"/>
                </a:moveTo>
                <a:lnTo>
                  <a:pt x="2395460" y="5885070"/>
                </a:lnTo>
                <a:lnTo>
                  <a:pt x="1997461" y="6195222"/>
                </a:lnTo>
                <a:lnTo>
                  <a:pt x="1526609" y="5931629"/>
                </a:lnTo>
                <a:close/>
                <a:moveTo>
                  <a:pt x="4441248" y="4283292"/>
                </a:moveTo>
                <a:lnTo>
                  <a:pt x="4441248" y="6321393"/>
                </a:lnTo>
                <a:lnTo>
                  <a:pt x="2296366" y="6321393"/>
                </a:lnTo>
                <a:lnTo>
                  <a:pt x="2056375" y="6224358"/>
                </a:lnTo>
                <a:close/>
                <a:moveTo>
                  <a:pt x="0" y="2359561"/>
                </a:moveTo>
                <a:lnTo>
                  <a:pt x="828613" y="2588947"/>
                </a:lnTo>
                <a:lnTo>
                  <a:pt x="0" y="3479506"/>
                </a:lnTo>
                <a:close/>
                <a:moveTo>
                  <a:pt x="3025930" y="144202"/>
                </a:moveTo>
                <a:lnTo>
                  <a:pt x="4441248" y="1340385"/>
                </a:lnTo>
                <a:lnTo>
                  <a:pt x="4441248" y="4098899"/>
                </a:lnTo>
                <a:lnTo>
                  <a:pt x="1417099" y="5846153"/>
                </a:lnTo>
                <a:lnTo>
                  <a:pt x="0" y="5428711"/>
                </a:lnTo>
                <a:lnTo>
                  <a:pt x="0" y="3724470"/>
                </a:lnTo>
                <a:close/>
                <a:moveTo>
                  <a:pt x="2684090" y="0"/>
                </a:moveTo>
                <a:lnTo>
                  <a:pt x="2784132" y="186781"/>
                </a:lnTo>
                <a:lnTo>
                  <a:pt x="1027256" y="2337985"/>
                </a:lnTo>
                <a:lnTo>
                  <a:pt x="451581" y="2265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457" y="432000"/>
            <a:ext cx="4703542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8283" y="3582825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8283" y="5147461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8283" y="1369128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8283" y="2933764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68283" y="4498400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8283" y="1975094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Octagon 50">
            <a:extLst>
              <a:ext uri="{FF2B5EF4-FFF2-40B4-BE49-F238E27FC236}">
                <a16:creationId xmlns=""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5" name="Slide Number Placeholder 54">
            <a:extLst>
              <a:ext uri="{FF2B5EF4-FFF2-40B4-BE49-F238E27FC236}">
                <a16:creationId xmlns=""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9089FAF0-BF60-4AB9-A62E-595008DC4646}"/>
              </a:ext>
            </a:extLst>
          </p:cNvPr>
          <p:cNvGrpSpPr/>
          <p:nvPr userDrawn="1"/>
        </p:nvGrpSpPr>
        <p:grpSpPr>
          <a:xfrm>
            <a:off x="1892000" y="2269752"/>
            <a:ext cx="3081180" cy="3011457"/>
            <a:chOff x="1892000" y="2269752"/>
            <a:chExt cx="3081180" cy="3011457"/>
          </a:xfrm>
        </p:grpSpPr>
        <p:sp>
          <p:nvSpPr>
            <p:cNvPr id="26" name="Freeform: Shape 13">
              <a:extLst>
                <a:ext uri="{FF2B5EF4-FFF2-40B4-BE49-F238E27FC236}">
                  <a16:creationId xmlns="" xmlns:a16="http://schemas.microsoft.com/office/drawing/2014/main" id="{ED7DCD52-0637-49D9-AD21-2DF94DD3E348}"/>
                </a:ext>
              </a:extLst>
            </p:cNvPr>
            <p:cNvSpPr/>
            <p:nvPr/>
          </p:nvSpPr>
          <p:spPr>
            <a:xfrm rot="4308689">
              <a:off x="2464728" y="2678543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E6863CC2-FBFD-47D7-AB8F-DB2367EABF92}"/>
                </a:ext>
              </a:extLst>
            </p:cNvPr>
            <p:cNvSpPr/>
            <p:nvPr/>
          </p:nvSpPr>
          <p:spPr>
            <a:xfrm rot="13830869">
              <a:off x="2730967" y="5004791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17">
              <a:extLst>
                <a:ext uri="{FF2B5EF4-FFF2-40B4-BE49-F238E27FC236}">
                  <a16:creationId xmlns="" xmlns:a16="http://schemas.microsoft.com/office/drawing/2014/main" id="{09ADFC5E-3BBA-404B-A496-A4035DF5E859}"/>
                </a:ext>
              </a:extLst>
            </p:cNvPr>
            <p:cNvSpPr/>
            <p:nvPr/>
          </p:nvSpPr>
          <p:spPr>
            <a:xfrm rot="12431080">
              <a:off x="2802151" y="4740752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9" name="Freeform: Shape 19">
              <a:extLst>
                <a:ext uri="{FF2B5EF4-FFF2-40B4-BE49-F238E27FC236}">
                  <a16:creationId xmlns="" xmlns:a16="http://schemas.microsoft.com/office/drawing/2014/main" id="{56E90DCD-03FB-4E9A-BD40-5269E9ACF1B1}"/>
                </a:ext>
              </a:extLst>
            </p:cNvPr>
            <p:cNvSpPr/>
            <p:nvPr/>
          </p:nvSpPr>
          <p:spPr>
            <a:xfrm rot="4308689">
              <a:off x="2058980" y="2102772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Freeform: Shape 23">
              <a:extLst>
                <a:ext uri="{FF2B5EF4-FFF2-40B4-BE49-F238E27FC236}">
                  <a16:creationId xmlns="" xmlns:a16="http://schemas.microsoft.com/office/drawing/2014/main" id="{529D90B1-BC17-4168-A297-1DF303FB3C48}"/>
                </a:ext>
              </a:extLst>
            </p:cNvPr>
            <p:cNvSpPr/>
            <p:nvPr/>
          </p:nvSpPr>
          <p:spPr>
            <a:xfrm rot="17193105">
              <a:off x="4648324" y="3873318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6C5DEA8E-5C03-42CC-987D-490297890048}"/>
                </a:ext>
              </a:extLst>
            </p:cNvPr>
            <p:cNvSpPr/>
            <p:nvPr/>
          </p:nvSpPr>
          <p:spPr>
            <a:xfrm rot="17193105">
              <a:off x="4152588" y="3654247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2" name="Freeform: Shape 28">
              <a:extLst>
                <a:ext uri="{FF2B5EF4-FFF2-40B4-BE49-F238E27FC236}">
                  <a16:creationId xmlns="" xmlns:a16="http://schemas.microsoft.com/office/drawing/2014/main" id="{404E048B-9C67-4EC0-82E9-DC9D4AEE9703}"/>
                </a:ext>
              </a:extLst>
            </p:cNvPr>
            <p:cNvSpPr/>
            <p:nvPr/>
          </p:nvSpPr>
          <p:spPr>
            <a:xfrm rot="4308689">
              <a:off x="3831248" y="2441608"/>
              <a:ext cx="648657" cy="777553"/>
            </a:xfrm>
            <a:custGeom>
              <a:avLst/>
              <a:gdLst>
                <a:gd name="connsiteX0" fmla="*/ 0 w 648657"/>
                <a:gd name="connsiteY0" fmla="*/ 777553 h 777553"/>
                <a:gd name="connsiteX1" fmla="*/ 255474 w 648657"/>
                <a:gd name="connsiteY1" fmla="*/ 0 h 777553"/>
                <a:gd name="connsiteX2" fmla="*/ 648657 w 648657"/>
                <a:gd name="connsiteY2" fmla="*/ 713937 h 777553"/>
                <a:gd name="connsiteX3" fmla="*/ 0 w 648657"/>
                <a:gd name="connsiteY3" fmla="*/ 777553 h 77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657" h="777553">
                  <a:moveTo>
                    <a:pt x="0" y="777553"/>
                  </a:moveTo>
                  <a:lnTo>
                    <a:pt x="255474" y="0"/>
                  </a:lnTo>
                  <a:lnTo>
                    <a:pt x="648657" y="713937"/>
                  </a:lnTo>
                  <a:lnTo>
                    <a:pt x="0" y="777553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8" name="Picture Placeholder 3">
            <a:extLst>
              <a:ext uri="{FF2B5EF4-FFF2-40B4-BE49-F238E27FC236}">
                <a16:creationId xmlns="" xmlns:a16="http://schemas.microsoft.com/office/drawing/2014/main" id="{EC82E52C-5E33-5942-8474-7ED4354EC95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405874" y="4835817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9" name="Picture Placeholder 3">
            <a:extLst>
              <a:ext uri="{FF2B5EF4-FFF2-40B4-BE49-F238E27FC236}">
                <a16:creationId xmlns="" xmlns:a16="http://schemas.microsoft.com/office/drawing/2014/main" id="{07EC0147-5BE6-9248-BF42-BD99608F459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405874" y="3271181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0" name="Picture Placeholder 3">
            <a:extLst>
              <a:ext uri="{FF2B5EF4-FFF2-40B4-BE49-F238E27FC236}">
                <a16:creationId xmlns="" xmlns:a16="http://schemas.microsoft.com/office/drawing/2014/main" id="{2B8E1942-1472-BC49-A624-3A31190A69E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405874" y="1706545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36" name="Straight Connector 35" descr="First divider line on slide">
            <a:extLst>
              <a:ext uri="{FF2B5EF4-FFF2-40B4-BE49-F238E27FC236}">
                <a16:creationId xmlns="" xmlns:a16="http://schemas.microsoft.com/office/drawing/2014/main" id="{A140998F-B877-4BDC-843C-0071F506638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768283" y="2616579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 descr="Second divider line on slide">
            <a:extLst>
              <a:ext uri="{FF2B5EF4-FFF2-40B4-BE49-F238E27FC236}">
                <a16:creationId xmlns="" xmlns:a16="http://schemas.microsoft.com/office/drawing/2014/main" id="{2084D353-BE8A-4AAA-8BEC-B71CEE9DD7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768283" y="4109914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915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=""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=""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=""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Freeform: Shape 32">
            <a:extLst>
              <a:ext uri="{FF2B5EF4-FFF2-40B4-BE49-F238E27FC236}">
                <a16:creationId xmlns=""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=""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Freeform: Shape 34">
            <a:extLst>
              <a:ext uri="{FF2B5EF4-FFF2-40B4-BE49-F238E27FC236}">
                <a16:creationId xmlns=""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Freeform: Shape 35">
            <a:extLst>
              <a:ext uri="{FF2B5EF4-FFF2-40B4-BE49-F238E27FC236}">
                <a16:creationId xmlns=""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0725BC56-C7B6-400F-80F9-3F968E2CAE0E}"/>
              </a:ext>
            </a:extLst>
          </p:cNvPr>
          <p:cNvGrpSpPr/>
          <p:nvPr userDrawn="1"/>
        </p:nvGrpSpPr>
        <p:grpSpPr>
          <a:xfrm>
            <a:off x="3383603" y="1013721"/>
            <a:ext cx="7749965" cy="5100743"/>
            <a:chOff x="510812" y="938373"/>
            <a:chExt cx="8073393" cy="5313612"/>
          </a:xfrm>
        </p:grpSpPr>
        <p:sp>
          <p:nvSpPr>
            <p:cNvPr id="44" name="Rounded Rectangle 15">
              <a:extLst>
                <a:ext uri="{FF2B5EF4-FFF2-40B4-BE49-F238E27FC236}">
                  <a16:creationId xmlns="" xmlns:a16="http://schemas.microsoft.com/office/drawing/2014/main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45" name="Rounded Rectangle 15">
              <a:extLst>
                <a:ext uri="{FF2B5EF4-FFF2-40B4-BE49-F238E27FC236}">
                  <a16:creationId xmlns="" xmlns:a16="http://schemas.microsoft.com/office/drawing/2014/main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="" xmlns:a16="http://schemas.microsoft.com/office/drawing/2014/main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7" name="Rounded Rectangle 15">
              <a:extLst>
                <a:ext uri="{FF2B5EF4-FFF2-40B4-BE49-F238E27FC236}">
                  <a16:creationId xmlns="" xmlns:a16="http://schemas.microsoft.com/office/drawing/2014/main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8" name="Rounded Rectangle 15">
              <a:extLst>
                <a:ext uri="{FF2B5EF4-FFF2-40B4-BE49-F238E27FC236}">
                  <a16:creationId xmlns="" xmlns:a16="http://schemas.microsoft.com/office/drawing/2014/main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="" xmlns:a16="http://schemas.microsoft.com/office/drawing/2014/main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="" xmlns:a16="http://schemas.microsoft.com/office/drawing/2014/main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951603" cy="2196235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429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096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763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Emphasized text can go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92796" y="1376357"/>
            <a:ext cx="6333545" cy="4379625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5FD3B7C-17C6-4327-986C-A8A6D6EC1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3509766"/>
            <a:ext cx="2951163" cy="2322709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36286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 Column 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="" xmlns:a16="http://schemas.microsoft.com/office/drawing/2014/main" id="{139FC94F-AE30-1048-843A-295FA302AC56}"/>
              </a:ext>
            </a:extLst>
          </p:cNvPr>
          <p:cNvSpPr>
            <a:spLocks noChangeAspect="1"/>
          </p:cNvSpPr>
          <p:nvPr userDrawn="1"/>
        </p:nvSpPr>
        <p:spPr>
          <a:xfrm>
            <a:off x="829415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A037F3B8-BD34-EA4F-A1C0-4006B373159E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8A1CF33D-645D-E940-8FF4-6178A32A19A2}"/>
              </a:ext>
            </a:extLst>
          </p:cNvPr>
          <p:cNvSpPr>
            <a:spLocks noChangeAspect="1"/>
          </p:cNvSpPr>
          <p:nvPr userDrawn="1"/>
        </p:nvSpPr>
        <p:spPr>
          <a:xfrm>
            <a:off x="2398763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71452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69634" y="4683647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1453" y="3926335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69635" y="3926335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="" xmlns:a16="http://schemas.microsoft.com/office/drawing/2014/main" id="{06B6D0B6-0884-CD46-A1B0-9FED03C2262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724708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="" xmlns:a16="http://schemas.microsoft.com/office/drawing/2014/main" id="{BAAC12A0-90C3-984B-A8FC-7EB4AA432E3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672402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="" xmlns:a16="http://schemas.microsoft.com/office/drawing/2014/main" id="{51565942-8816-734B-BEEE-1258F13B66D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621493" y="2358090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23" name="Straight Connector 22" descr="First divider line on slide">
            <a:extLst>
              <a:ext uri="{FF2B5EF4-FFF2-40B4-BE49-F238E27FC236}">
                <a16:creationId xmlns="" xmlns:a16="http://schemas.microsoft.com/office/drawing/2014/main" id="{82D5D2B4-7BAC-4C27-8D68-12365C7E7EF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626292" y="2033542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 descr="Second divider line on slide">
            <a:extLst>
              <a:ext uri="{FF2B5EF4-FFF2-40B4-BE49-F238E27FC236}">
                <a16:creationId xmlns="" xmlns:a16="http://schemas.microsoft.com/office/drawing/2014/main" id="{7D9203C1-910E-4AFC-95E0-13BF40D0883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575384" y="2033542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257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730F7266-25A0-4B3A-A8CE-F083ECC9D4C6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EE479C-D1F6-4BAC-80D2-90EF74E326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22238F2-C6EC-476F-8371-119AECBA5622}"/>
              </a:ext>
            </a:extLst>
          </p:cNvPr>
          <p:cNvSpPr>
            <a:spLocks noGrp="1"/>
          </p:cNvSpPr>
          <p:nvPr userDrawn="1">
            <p:ph sz="half" idx="1"/>
          </p:nvPr>
        </p:nvSpPr>
        <p:spPr>
          <a:xfrm>
            <a:off x="906843" y="3429050"/>
            <a:ext cx="4522314" cy="2762949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C9E47D86-FD0D-44D0-9B7F-9EDEBD11F9D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0A29F8B3-4723-4928-83E5-76C29D05F2FE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867C73D-EE16-41D1-B7CE-A35C765E3B8D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6774740" y="3429000"/>
            <a:ext cx="4522407" cy="276225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EF984BB-176D-4924-ADAD-52FBC95B07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6463" y="2278063"/>
            <a:ext cx="4522787" cy="885825"/>
          </a:xfrm>
        </p:spPr>
        <p:txBody>
          <a:bodyPr anchor="ctr"/>
          <a:lstStyle>
            <a:lvl1pPr marL="0" indent="0">
              <a:buNone/>
              <a:defRPr sz="8000" b="1">
                <a:latin typeface="+mj-lt"/>
              </a:defRPr>
            </a:lvl1pPr>
            <a:lvl2pPr marL="266700" indent="0">
              <a:buNone/>
              <a:defRPr sz="8000">
                <a:latin typeface="+mj-lt"/>
              </a:defRPr>
            </a:lvl2pPr>
            <a:lvl3pPr marL="542925" indent="0">
              <a:buNone/>
              <a:defRPr sz="8000">
                <a:latin typeface="+mj-lt"/>
              </a:defRPr>
            </a:lvl3pPr>
            <a:lvl4pPr marL="809625" indent="0">
              <a:buNone/>
              <a:defRPr sz="8000">
                <a:latin typeface="+mj-lt"/>
              </a:defRPr>
            </a:lvl4pPr>
            <a:lvl5pPr marL="1076325" indent="0">
              <a:buNone/>
              <a:defRPr sz="8000">
                <a:latin typeface="+mj-lt"/>
              </a:defRPr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C59BE1D7-885A-4749-99BA-6909D64AF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62750" y="2278063"/>
            <a:ext cx="4522787" cy="885825"/>
          </a:xfrm>
        </p:spPr>
        <p:txBody>
          <a:bodyPr anchor="ctr"/>
          <a:lstStyle>
            <a:lvl1pPr marL="0" indent="0">
              <a:buNone/>
              <a:defRPr sz="8000" b="1" i="0"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cxnSp>
        <p:nvCxnSpPr>
          <p:cNvPr id="10" name="Straight Connector 9" descr="Middle divider line">
            <a:extLst>
              <a:ext uri="{FF2B5EF4-FFF2-40B4-BE49-F238E27FC236}">
                <a16:creationId xmlns="" xmlns:a16="http://schemas.microsoft.com/office/drawing/2014/main" id="{2B940646-DE40-4E0F-AE42-6530784C9A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91763"/>
            <a:ext cx="0" cy="458812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4496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6AAF5B5B-E896-400A-9E43-EAF605A0AC8B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BA2F5A3D-36C4-4B97-A62C-2AEA3B6FC1CF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BB474E17-6556-4551-AD1B-351EE2DA98E0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F860E6D1-2C9F-477C-AE22-BFF5ADE85C60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65EC6C60-C605-4022-9718-ED56F34D6448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9F47BB28-400F-4C54-ADDA-0055CEB6593B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7386F148-99E1-4ED6-B4DA-151A6DB27D67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="" xmlns:a16="http://schemas.microsoft.com/office/drawing/2014/main" id="{1A0565DA-6430-4984-ACB6-E7FACACC71AF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DDE18DFF-F9E6-4839-817B-4DD871CEAE6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0038A3A-7324-4606-9C92-00C9AB1759F4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5C0291BA-50C5-406F-B24E-14C9CAF652D7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152EBA81-38BC-4DF6-93C3-4A1A02FD2789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9AF80622-5597-45AD-92C3-2C4C3797720A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6833793E-EB91-43B4-8444-36ADD2A48E55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0" name="Footer Placeholder 9">
            <a:extLst>
              <a:ext uri="{FF2B5EF4-FFF2-40B4-BE49-F238E27FC236}">
                <a16:creationId xmlns=""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Content Placeholder 5">
            <a:extLst>
              <a:ext uri="{FF2B5EF4-FFF2-40B4-BE49-F238E27FC236}">
                <a16:creationId xmlns="" xmlns:a16="http://schemas.microsoft.com/office/drawing/2014/main" id="{EA7B8348-A00A-4AAE-B1F6-924515577B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0000" y="1581663"/>
            <a:ext cx="5472000" cy="46080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7" name="Text Placeholder 4">
            <a:extLst>
              <a:ext uri="{FF2B5EF4-FFF2-40B4-BE49-F238E27FC236}">
                <a16:creationId xmlns="" xmlns:a16="http://schemas.microsoft.com/office/drawing/2014/main" id="{4521CFCD-C079-4019-942D-035558CAFC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8002" y="1151785"/>
            <a:ext cx="5483998" cy="354868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400" b="1"/>
            </a:lvl1pPr>
          </a:lstStyle>
          <a:p>
            <a:pPr marL="266700" lvl="0" indent="-266700"/>
            <a:r>
              <a:rPr lang="en-US" noProof="0" smtClean="0"/>
              <a:t>Click to edit Master text styles</a:t>
            </a:r>
          </a:p>
        </p:txBody>
      </p:sp>
      <p:cxnSp>
        <p:nvCxnSpPr>
          <p:cNvPr id="28" name="Straight Connector 27" descr="Center divider line">
            <a:extLst>
              <a:ext uri="{FF2B5EF4-FFF2-40B4-BE49-F238E27FC236}">
                <a16:creationId xmlns="" xmlns:a16="http://schemas.microsoft.com/office/drawing/2014/main" id="{AEACA101-2521-41AA-8F51-FF0BF783E49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38720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4236" y="1647240"/>
            <a:ext cx="2975578" cy="648000"/>
          </a:xfrm>
          <a:ln>
            <a:solidFill>
              <a:schemeClr val="accent1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08336" y="1647040"/>
            <a:ext cx="2975578" cy="648000"/>
          </a:xfrm>
          <a:ln>
            <a:solidFill>
              <a:schemeClr val="accent2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83986" y="1647240"/>
            <a:ext cx="2975578" cy="648000"/>
          </a:xfrm>
          <a:ln>
            <a:solidFill>
              <a:schemeClr val="accent3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</p:spTree>
    <p:extLst>
      <p:ext uri="{BB962C8B-B14F-4D97-AF65-F5344CB8AC3E}">
        <p14:creationId xmlns:p14="http://schemas.microsoft.com/office/powerpoint/2010/main" val="37557335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Text Placeholder 8">
            <a:extLst>
              <a:ext uri="{FF2B5EF4-FFF2-40B4-BE49-F238E27FC236}">
                <a16:creationId xmlns=""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=""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=""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=""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=""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=""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=""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=""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=""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=""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=""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=""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=""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=""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=""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=""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=""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=""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=""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=""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=""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=""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=""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50" name="Text Placeholder 36">
            <a:extLst>
              <a:ext uri="{FF2B5EF4-FFF2-40B4-BE49-F238E27FC236}">
                <a16:creationId xmlns=""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906707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3945" y="3995705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5887" y="3995705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07829" y="3991240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03945" y="3424428"/>
            <a:ext cx="1964170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5887" y="3424428"/>
            <a:ext cx="1964171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07830" y="3424428"/>
            <a:ext cx="1964170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4" name="Picture Placeholder 22">
            <a:extLst>
              <a:ext uri="{FF2B5EF4-FFF2-40B4-BE49-F238E27FC236}">
                <a16:creationId xmlns=""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1800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=""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283742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=""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35683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47CA876-2153-4136-850D-EE098BDC24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03945" y="4311393"/>
            <a:ext cx="1964172" cy="11303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69B21C2-C689-49C2-B45F-14C5C53A58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55887" y="4311393"/>
            <a:ext cx="1963737" cy="11303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33D8E11-F7FD-4AD9-BEC6-78C6500F817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07829" y="4311393"/>
            <a:ext cx="1981200" cy="1138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Short Bio</a:t>
            </a:r>
          </a:p>
        </p:txBody>
      </p:sp>
    </p:spTree>
    <p:extLst>
      <p:ext uri="{BB962C8B-B14F-4D97-AF65-F5344CB8AC3E}">
        <p14:creationId xmlns:p14="http://schemas.microsoft.com/office/powerpoint/2010/main" val="36241199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0113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426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739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5052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0113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426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6739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5052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800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="" xmlns:a16="http://schemas.microsoft.com/office/drawing/2014/main" id="{4089E01F-0C47-4C6A-A9A8-A1A7E470F31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7088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4" name="Picture Placeholder 22">
            <a:extLst>
              <a:ext uri="{FF2B5EF4-FFF2-40B4-BE49-F238E27FC236}">
                <a16:creationId xmlns=""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62540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=""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33714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=""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42027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7" name="Picture Placeholder 22">
            <a:extLst>
              <a:ext uri="{FF2B5EF4-FFF2-40B4-BE49-F238E27FC236}">
                <a16:creationId xmlns="" xmlns:a16="http://schemas.microsoft.com/office/drawing/2014/main" id="{B765F5D3-7CB7-4E55-8217-E9EEA9F2945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350340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0" name="Picture Placeholder 22">
            <a:extLst>
              <a:ext uri="{FF2B5EF4-FFF2-40B4-BE49-F238E27FC236}">
                <a16:creationId xmlns="" xmlns:a16="http://schemas.microsoft.com/office/drawing/2014/main" id="{8CB2CA38-4C7F-4D6B-9B34-606F1A007A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25865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3363" y="3925888"/>
            <a:ext cx="1800000" cy="504825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3363" y="4505325"/>
            <a:ext cx="1800000" cy="9001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5035105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=""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ext Placeholder 8">
            <a:extLst>
              <a:ext uri="{FF2B5EF4-FFF2-40B4-BE49-F238E27FC236}">
                <a16:creationId xmlns=""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Half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=""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4" y="86714"/>
            <a:ext cx="6009285" cy="6684572"/>
          </a:xfr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4743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B29137C9-7B18-454C-AB56-2B4631DFE59D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9AACAC53-33A6-4BBC-8C68-0C56D0B39F57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ED86A7C4-9F1E-4F96-8AD9-5B75BEE364BE}"/>
              </a:ext>
            </a:extLst>
          </p:cNvPr>
          <p:cNvSpPr/>
          <p:nvPr userDrawn="1"/>
        </p:nvSpPr>
        <p:spPr>
          <a:xfrm rot="13336516">
            <a:off x="10313236" y="1084299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="" xmlns:a16="http://schemas.microsoft.com/office/drawing/2014/main" id="{B63BFE72-A1DE-4CFE-9B52-553C99D52699}"/>
              </a:ext>
            </a:extLst>
          </p:cNvPr>
          <p:cNvSpPr/>
          <p:nvPr userDrawn="1"/>
        </p:nvSpPr>
        <p:spPr>
          <a:xfrm rot="5738060">
            <a:off x="9844293" y="1032301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9C266CD9-D77B-4B4D-8673-531E2784C610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989658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3350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=""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Contact Number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=""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=""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Logo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=""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Website Address</a:t>
            </a:r>
          </a:p>
        </p:txBody>
      </p:sp>
    </p:spTree>
    <p:extLst>
      <p:ext uri="{BB962C8B-B14F-4D97-AF65-F5344CB8AC3E}">
        <p14:creationId xmlns:p14="http://schemas.microsoft.com/office/powerpoint/2010/main" val="34759506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5" name="Freeform: Shape 4">
            <a:extLst>
              <a:ext uri="{FF2B5EF4-FFF2-40B4-BE49-F238E27FC236}">
                <a16:creationId xmlns="" xmlns:a16="http://schemas.microsoft.com/office/drawing/2014/main" id="{13A733F0-30A3-4125-9B9B-2A07E1461F1B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5">
            <a:extLst>
              <a:ext uri="{FF2B5EF4-FFF2-40B4-BE49-F238E27FC236}">
                <a16:creationId xmlns="" xmlns:a16="http://schemas.microsoft.com/office/drawing/2014/main" id="{9E236A80-227E-4FE4-AA47-7802636969A0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="" xmlns:a16="http://schemas.microsoft.com/office/drawing/2014/main" id="{AAF58058-47D7-451D-B2D5-713873CFA06B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E6D9AC51-13A8-43F2-B0AE-A475CD84575E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CBA8CC4C-FA3C-45FB-A5CE-C0F41063A4AA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320D0EA4-6C0E-4F3B-B209-84132CF9DCEE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B2637900-ABE5-44BB-8955-B59B20FACF68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8878CEF9-0D4E-43CF-A1AC-B8A752A7EDD3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157165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20052C3A-3942-4B16-A466-441F8E3C2260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0252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=""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E73E47D5-BDE7-46E7-8C4E-6111A41AF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6" name="Text Placeholder 3">
            <a:extLst>
              <a:ext uri="{FF2B5EF4-FFF2-40B4-BE49-F238E27FC236}">
                <a16:creationId xmlns="" xmlns:a16="http://schemas.microsoft.com/office/drawing/2014/main" id="{4D90A547-C01D-42BC-98ED-831FDD76F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="" xmlns:a16="http://schemas.microsoft.com/office/drawing/2014/main" id="{AEBF3BE3-47D8-4511-B598-743DF88DF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623311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=""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91434632-BEE5-428E-872A-794325BA8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6" name="Text Placeholder 3">
            <a:extLst>
              <a:ext uri="{FF2B5EF4-FFF2-40B4-BE49-F238E27FC236}">
                <a16:creationId xmlns="" xmlns:a16="http://schemas.microsoft.com/office/drawing/2014/main" id="{7CB95FD3-7DAC-4417-8633-7EFA4852E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94CDAD6C-9665-443F-B344-147513A6C1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947631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=""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487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000" y="3517901"/>
            <a:ext cx="6012000" cy="1409700"/>
          </a:xfrm>
          <a:solidFill>
            <a:schemeClr val="tx1"/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00" y="4927600"/>
            <a:ext cx="6012000" cy="1845743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2" name="Picture Placeholder 31">
            <a:extLst>
              <a:ext uri="{FF2B5EF4-FFF2-40B4-BE49-F238E27FC236}">
                <a16:creationId xmlns=""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000" y="86714"/>
            <a:ext cx="6009285" cy="3431187"/>
          </a:xfrm>
          <a:solidFill>
            <a:srgbClr val="333333"/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="" xmlns:a16="http://schemas.microsoft.com/office/drawing/2014/main" id="{ED5F0C9D-A08F-4539-BA26-61D24BBE6E9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4680000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0728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11340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=""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=""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=""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Freeform: Shape 32">
            <a:extLst>
              <a:ext uri="{FF2B5EF4-FFF2-40B4-BE49-F238E27FC236}">
                <a16:creationId xmlns=""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=""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Freeform: Shape 34">
            <a:extLst>
              <a:ext uri="{FF2B5EF4-FFF2-40B4-BE49-F238E27FC236}">
                <a16:creationId xmlns=""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Freeform: Shape 35">
            <a:extLst>
              <a:ext uri="{FF2B5EF4-FFF2-40B4-BE49-F238E27FC236}">
                <a16:creationId xmlns=""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="" xmlns:a16="http://schemas.microsoft.com/office/drawing/2014/main" id="{BE0A84F6-FEAA-4BDD-9282-20006CFE8BD1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0CD00A51-7C86-40CE-9A85-9305A72856F5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72581C84-47AA-4227-BB97-9D73745C6350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A3D0208D-7363-46C1-93C0-34D5C7CC03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9BF00BA4-FF52-480A-802E-02DFDD8C7441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98FC3C8E-D2F9-46FE-B29F-17C02B89FFCC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1AC53E23-4CA7-479D-B22A-A5FCB3E5B5F6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96F0F1DB-0C5F-4895-B71A-86B7D122DD4B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134BF4B3-A394-4B33-84E8-433CB3F4D710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B6E11BA4-7EBA-47E5-8E07-57E665A74955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="" xmlns:a16="http://schemas.microsoft.com/office/drawing/2014/main" id="{7A178943-1EAE-4532-95FB-DFD1B8A936ED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A1603A2C-1F9D-4BAB-BF6C-C411F8898F5A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D019487C-9065-4D0C-8A4F-0BEC960FF5E1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B2E39A85-934A-4BF2-93E3-761989F1B981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472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="" xmlns:a16="http://schemas.microsoft.com/office/drawing/2014/main" id="{94AA1D0D-4A88-48E6-9F92-152A70F62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0384" y="1140847"/>
            <a:ext cx="5471616" cy="5036116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83C9BAF7-A9F4-4666-A96D-E0820914D8A4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9210B130-61BF-42BB-A9D3-54F0E9975E1E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8ED4637A-B150-47D5-91AA-5443ECDF24E5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F345A228-3ACD-436B-BAEA-C19CFB995DFF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4808980A-AE2C-4B9A-923B-70728FF4B383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E90E16CE-7F71-45E1-88F3-0F2422E4E14F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5024FFFC-3734-4C7F-8BB4-1D72D8764C19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15E243F7-C034-42A6-94F7-39C26EF11897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7F7416F4-3283-4DFF-BF8E-0F1B10C57C7B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="" xmlns:a16="http://schemas.microsoft.com/office/drawing/2014/main" id="{4E43006F-FE7C-4D9C-9803-C7A1705E2E29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40B601BE-5173-46B7-B727-24C354628A9A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0840A278-AE7C-4997-AAEA-F758452843B7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03AE5DE6-4BFB-4DB3-8207-ABE7B804220D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06BC0376-95EB-4B85-AD13-AB07742066DC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60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152000"/>
            <a:ext cx="3600450" cy="503872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16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152525"/>
            <a:ext cx="2160588" cy="503872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148060"/>
            <a:ext cx="2160588" cy="503872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152525"/>
            <a:ext cx="2160588" cy="503872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="" xmlns:a16="http://schemas.microsoft.com/office/drawing/2014/main" id="{2041BFF2-BC3B-3145-940D-004809E5A80A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Oval 28">
            <a:extLst>
              <a:ext uri="{FF2B5EF4-FFF2-40B4-BE49-F238E27FC236}">
                <a16:creationId xmlns="" xmlns:a16="http://schemas.microsoft.com/office/drawing/2014/main" id="{A9906F5C-A183-DF45-AE48-C1D611CDC98D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C9CFF2EB-CD95-EA4D-810E-C9F8127071FE}"/>
              </a:ext>
            </a:extLst>
          </p:cNvPr>
          <p:cNvSpPr>
            <a:spLocks noChangeAspect="1"/>
          </p:cNvSpPr>
          <p:nvPr userDrawn="1"/>
        </p:nvSpPr>
        <p:spPr>
          <a:xfrm>
            <a:off x="7639529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EE120266-68E0-504A-B1C8-F3369F5AF7C0}"/>
              </a:ext>
            </a:extLst>
          </p:cNvPr>
          <p:cNvSpPr>
            <a:spLocks noChangeAspect="1"/>
          </p:cNvSpPr>
          <p:nvPr userDrawn="1"/>
        </p:nvSpPr>
        <p:spPr>
          <a:xfrm>
            <a:off x="9933998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4FB4A810-8614-AD44-B362-CE45C8C679CE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5012" y="4683647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09481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5013" y="3926335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09481" y="3926335"/>
            <a:ext cx="2160588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5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="" xmlns:a16="http://schemas.microsoft.com/office/drawing/2014/main" id="{B0B1F8F6-73A5-F142-8A28-094DA998B5F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2" name="Picture Placeholder 3">
            <a:extLst>
              <a:ext uri="{FF2B5EF4-FFF2-40B4-BE49-F238E27FC236}">
                <a16:creationId xmlns="" xmlns:a16="http://schemas.microsoft.com/office/drawing/2014/main" id="{F78A887E-89A6-244C-8AA4-484FE535876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3" name="Picture Placeholder 3">
            <a:extLst>
              <a:ext uri="{FF2B5EF4-FFF2-40B4-BE49-F238E27FC236}">
                <a16:creationId xmlns="" xmlns:a16="http://schemas.microsoft.com/office/drawing/2014/main" id="{52B18661-99A8-214A-A089-09F11F1EB5C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="" xmlns:a16="http://schemas.microsoft.com/office/drawing/2014/main" id="{69D5F0B5-DE10-D646-9244-6B4289E7793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967620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5" name="Picture Placeholder 3">
            <a:extLst>
              <a:ext uri="{FF2B5EF4-FFF2-40B4-BE49-F238E27FC236}">
                <a16:creationId xmlns="" xmlns:a16="http://schemas.microsoft.com/office/drawing/2014/main" id="{72B87CCD-6D17-844B-87EF-F8BC69D79B0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261341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25" name="Straight Connector 24" descr="First divider line on slide">
            <a:extLst>
              <a:ext uri="{FF2B5EF4-FFF2-40B4-BE49-F238E27FC236}">
                <a16:creationId xmlns="" xmlns:a16="http://schemas.microsoft.com/office/drawing/2014/main" id="{402BCAE3-72EC-4098-A211-3555BFDE932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659047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 descr="Second divider line on slide">
            <a:extLst>
              <a:ext uri="{FF2B5EF4-FFF2-40B4-BE49-F238E27FC236}">
                <a16:creationId xmlns="" xmlns:a16="http://schemas.microsoft.com/office/drawing/2014/main" id="{94A08494-9C0E-4AAF-BE9A-166FE994DA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953541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 descr="Third divider line on slide">
            <a:extLst>
              <a:ext uri="{FF2B5EF4-FFF2-40B4-BE49-F238E27FC236}">
                <a16:creationId xmlns="" xmlns:a16="http://schemas.microsoft.com/office/drawing/2014/main" id="{698FE6A1-AEF7-4FD7-A689-908A6B9CC0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248035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 descr="Fourth divider line on slide">
            <a:extLst>
              <a:ext uri="{FF2B5EF4-FFF2-40B4-BE49-F238E27FC236}">
                <a16:creationId xmlns="" xmlns:a16="http://schemas.microsoft.com/office/drawing/2014/main" id="{636DD6E3-6313-40D8-B03E-60E2E5A6979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542529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802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 x Image Bullet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="" xmlns:a16="http://schemas.microsoft.com/office/drawing/2014/main" id="{019D3C0C-316D-A045-BC1B-D508718E47A9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="" xmlns:a16="http://schemas.microsoft.com/office/drawing/2014/main" id="{56D90BAC-4672-454F-9B98-7A6F31D7B3F7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="" xmlns:a16="http://schemas.microsoft.com/office/drawing/2014/main" id="{21146660-9CB0-D241-ACBC-5C0A9FC8AD1A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Picture Placeholder 3">
            <a:extLst>
              <a:ext uri="{FF2B5EF4-FFF2-40B4-BE49-F238E27FC236}">
                <a16:creationId xmlns="" xmlns:a16="http://schemas.microsoft.com/office/drawing/2014/main" id="{831AC394-0DDA-6F4A-B2D3-6D95CD86648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8" name="Picture Placeholder 3">
            <a:extLst>
              <a:ext uri="{FF2B5EF4-FFF2-40B4-BE49-F238E27FC236}">
                <a16:creationId xmlns="" xmlns:a16="http://schemas.microsoft.com/office/drawing/2014/main" id="{B1A58D5B-A4BA-F446-90DA-1B6B207869A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="" xmlns:a16="http://schemas.microsoft.com/office/drawing/2014/main" id="{7912C149-C249-1940-AF83-360853E78C2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7632650" y="86714"/>
            <a:ext cx="4472635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5BDD2BB3-B6A3-404C-846E-13E06B2F166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632650" y="86714"/>
            <a:ext cx="4472635" cy="6478538"/>
          </a:xfrm>
          <a:custGeom>
            <a:avLst/>
            <a:gdLst>
              <a:gd name="connsiteX0" fmla="*/ 376782 w 4559351"/>
              <a:gd name="connsiteY0" fmla="*/ 5927210 h 6604145"/>
              <a:gd name="connsiteX1" fmla="*/ 1519837 w 4559351"/>
              <a:gd name="connsiteY1" fmla="*/ 6224579 h 6604145"/>
              <a:gd name="connsiteX2" fmla="*/ 1067656 w 4559351"/>
              <a:gd name="connsiteY2" fmla="*/ 6604145 h 6604145"/>
              <a:gd name="connsiteX3" fmla="*/ 567431 w 4559351"/>
              <a:gd name="connsiteY3" fmla="*/ 6347235 h 6604145"/>
              <a:gd name="connsiteX4" fmla="*/ 3770030 w 4559351"/>
              <a:gd name="connsiteY4" fmla="*/ 4729122 h 6604145"/>
              <a:gd name="connsiteX5" fmla="*/ 3830234 w 4559351"/>
              <a:gd name="connsiteY5" fmla="*/ 4893659 h 6604145"/>
              <a:gd name="connsiteX6" fmla="*/ 3125854 w 4559351"/>
              <a:gd name="connsiteY6" fmla="*/ 4949110 h 6604145"/>
              <a:gd name="connsiteX7" fmla="*/ 3170574 w 4559351"/>
              <a:gd name="connsiteY7" fmla="*/ 4030224 h 6604145"/>
              <a:gd name="connsiteX8" fmla="*/ 3437863 w 4559351"/>
              <a:gd name="connsiteY8" fmla="*/ 4760691 h 6604145"/>
              <a:gd name="connsiteX9" fmla="*/ 2793688 w 4559351"/>
              <a:gd name="connsiteY9" fmla="*/ 4980680 h 6604145"/>
              <a:gd name="connsiteX10" fmla="*/ 2501683 w 4559351"/>
              <a:gd name="connsiteY10" fmla="*/ 5003670 h 6604145"/>
              <a:gd name="connsiteX11" fmla="*/ 0 w 4559351"/>
              <a:gd name="connsiteY11" fmla="*/ 3396395 h 6604145"/>
              <a:gd name="connsiteX12" fmla="*/ 3032435 w 4559351"/>
              <a:gd name="connsiteY12" fmla="*/ 3966867 h 6604145"/>
              <a:gd name="connsiteX13" fmla="*/ 1101460 w 4559351"/>
              <a:gd name="connsiteY13" fmla="*/ 6039845 h 6604145"/>
              <a:gd name="connsiteX14" fmla="*/ 10881 w 4559351"/>
              <a:gd name="connsiteY14" fmla="*/ 5508230 h 6604145"/>
              <a:gd name="connsiteX15" fmla="*/ 0 w 4559351"/>
              <a:gd name="connsiteY15" fmla="*/ 5475113 h 6604145"/>
              <a:gd name="connsiteX16" fmla="*/ 0 w 4559351"/>
              <a:gd name="connsiteY16" fmla="*/ 2843941 h 6604145"/>
              <a:gd name="connsiteX17" fmla="*/ 1605508 w 4559351"/>
              <a:gd name="connsiteY17" fmla="*/ 3374908 h 6604145"/>
              <a:gd name="connsiteX18" fmla="*/ 1482045 w 4559351"/>
              <a:gd name="connsiteY18" fmla="*/ 3547687 h 6604145"/>
              <a:gd name="connsiteX19" fmla="*/ 0 w 4559351"/>
              <a:gd name="connsiteY19" fmla="*/ 3206607 h 6604145"/>
              <a:gd name="connsiteX20" fmla="*/ 0 w 4559351"/>
              <a:gd name="connsiteY20" fmla="*/ 0 h 6604145"/>
              <a:gd name="connsiteX21" fmla="*/ 4559351 w 4559351"/>
              <a:gd name="connsiteY21" fmla="*/ 0 h 6604145"/>
              <a:gd name="connsiteX22" fmla="*/ 4559351 w 4559351"/>
              <a:gd name="connsiteY22" fmla="*/ 4284646 h 6604145"/>
              <a:gd name="connsiteX23" fmla="*/ 0 w 4559351"/>
              <a:gd name="connsiteY23" fmla="*/ 2645102 h 660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9351" h="6604145">
                <a:moveTo>
                  <a:pt x="376782" y="5927210"/>
                </a:moveTo>
                <a:lnTo>
                  <a:pt x="1519837" y="6224579"/>
                </a:lnTo>
                <a:lnTo>
                  <a:pt x="1067656" y="6604145"/>
                </a:lnTo>
                <a:lnTo>
                  <a:pt x="567431" y="6347235"/>
                </a:lnTo>
                <a:close/>
                <a:moveTo>
                  <a:pt x="3770030" y="4729122"/>
                </a:moveTo>
                <a:lnTo>
                  <a:pt x="3830234" y="4893659"/>
                </a:lnTo>
                <a:lnTo>
                  <a:pt x="3125854" y="4949110"/>
                </a:lnTo>
                <a:close/>
                <a:moveTo>
                  <a:pt x="3170574" y="4030224"/>
                </a:moveTo>
                <a:lnTo>
                  <a:pt x="3437863" y="4760691"/>
                </a:lnTo>
                <a:lnTo>
                  <a:pt x="2793688" y="4980680"/>
                </a:lnTo>
                <a:lnTo>
                  <a:pt x="2501683" y="5003670"/>
                </a:lnTo>
                <a:close/>
                <a:moveTo>
                  <a:pt x="0" y="3396395"/>
                </a:moveTo>
                <a:lnTo>
                  <a:pt x="3032435" y="3966867"/>
                </a:lnTo>
                <a:lnTo>
                  <a:pt x="1101460" y="6039845"/>
                </a:lnTo>
                <a:lnTo>
                  <a:pt x="10881" y="5508230"/>
                </a:lnTo>
                <a:lnTo>
                  <a:pt x="0" y="5475113"/>
                </a:lnTo>
                <a:close/>
                <a:moveTo>
                  <a:pt x="0" y="2843941"/>
                </a:moveTo>
                <a:lnTo>
                  <a:pt x="1605508" y="3374908"/>
                </a:lnTo>
                <a:lnTo>
                  <a:pt x="1482045" y="3547687"/>
                </a:lnTo>
                <a:lnTo>
                  <a:pt x="0" y="3206607"/>
                </a:lnTo>
                <a:close/>
                <a:moveTo>
                  <a:pt x="0" y="0"/>
                </a:moveTo>
                <a:lnTo>
                  <a:pt x="4559351" y="0"/>
                </a:lnTo>
                <a:lnTo>
                  <a:pt x="4559351" y="4284646"/>
                </a:lnTo>
                <a:lnTo>
                  <a:pt x="0" y="26451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Octagon 50">
            <a:extLst>
              <a:ext uri="{FF2B5EF4-FFF2-40B4-BE49-F238E27FC236}">
                <a16:creationId xmlns=""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5" name="Slide Number Placeholder 54">
            <a:extLst>
              <a:ext uri="{FF2B5EF4-FFF2-40B4-BE49-F238E27FC236}">
                <a16:creationId xmlns=""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23" name="Straight Connector 22" descr="First divider line on slide">
            <a:extLst>
              <a:ext uri="{FF2B5EF4-FFF2-40B4-BE49-F238E27FC236}">
                <a16:creationId xmlns="" xmlns:a16="http://schemas.microsoft.com/office/drawing/2014/main" id="{7FE1F4E8-B411-4807-9D24-A045EE06CFD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659047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 descr="Second divider line on slide">
            <a:extLst>
              <a:ext uri="{FF2B5EF4-FFF2-40B4-BE49-F238E27FC236}">
                <a16:creationId xmlns="" xmlns:a16="http://schemas.microsoft.com/office/drawing/2014/main" id="{8C3F648E-45E5-403C-973E-2BEED634B26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953541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313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ctagon 6">
            <a:extLst>
              <a:ext uri="{FF2B5EF4-FFF2-40B4-BE49-F238E27FC236}">
                <a16:creationId xmlns="" xmlns:a16="http://schemas.microsoft.com/office/drawing/2014/main" id="{12B87281-2FCA-44C5-BFC9-FD653787EFC4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b="1" i="1">
                <a:solidFill>
                  <a:schemeClr val="tx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B66BF03E-F48E-4C0A-9078-07AC4DDF896A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9F827500-FC74-463C-9312-BC59104AEBD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10EE18F-610D-4230-BA82-4E5007401ADD}"/>
              </a:ext>
            </a:extLst>
          </p:cNvPr>
          <p:cNvSpPr txBox="1"/>
          <p:nvPr userDrawn="1"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1200" noProof="0" dirty="0">
                <a:solidFill>
                  <a:schemeClr val="tx2"/>
                </a:solidFill>
                <a:latin typeface="+mj-lt"/>
              </a:rPr>
              <a:t>Your Logo or Name Here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2AF375EA-F235-4EAA-A52F-D6BF0D6EDDCA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E3C8C5B-6356-4B7C-887C-A436D7DB4059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13120C00-0FF6-411F-B2D6-C625ED6BD241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2D142C1D-78E5-4AD5-BEF3-C015D6E3FEBD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300D9306-2240-47FF-AA2F-DC7C26A008A4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50" r:id="rId4"/>
    <p:sldLayoutId id="2147483652" r:id="rId5"/>
    <p:sldLayoutId id="2147483656" r:id="rId6"/>
    <p:sldLayoutId id="2147483657" r:id="rId7"/>
    <p:sldLayoutId id="2147483685" r:id="rId8"/>
    <p:sldLayoutId id="2147483684" r:id="rId9"/>
    <p:sldLayoutId id="2147483683" r:id="rId10"/>
    <p:sldLayoutId id="2147483668" r:id="rId11"/>
    <p:sldLayoutId id="2147483682" r:id="rId12"/>
    <p:sldLayoutId id="2147483670" r:id="rId13"/>
    <p:sldLayoutId id="2147483653" r:id="rId14"/>
    <p:sldLayoutId id="2147483673" r:id="rId15"/>
    <p:sldLayoutId id="2147483674" r:id="rId16"/>
    <p:sldLayoutId id="2147483676" r:id="rId17"/>
    <p:sldLayoutId id="2147483677" r:id="rId18"/>
    <p:sldLayoutId id="2147483654" r:id="rId19"/>
    <p:sldLayoutId id="2147483660" r:id="rId20"/>
    <p:sldLayoutId id="2147483661" r:id="rId21"/>
    <p:sldLayoutId id="2147483678" r:id="rId22"/>
    <p:sldLayoutId id="2147483686" r:id="rId23"/>
    <p:sldLayoutId id="2147483687" r:id="rId24"/>
    <p:sldLayoutId id="2147483689" r:id="rId25"/>
    <p:sldLayoutId id="2147483690" r:id="rId26"/>
    <p:sldLayoutId id="2147483688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9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5.svg"/><Relationship Id="rId11" Type="http://schemas.openxmlformats.org/officeDocument/2006/relationships/image" Target="../media/image49.svg"/><Relationship Id="rId10" Type="http://schemas.openxmlformats.org/officeDocument/2006/relationships/image" Target="../media/image31.png"/><Relationship Id="rId9" Type="http://schemas.openxmlformats.org/officeDocument/2006/relationships/image" Target="../media/image4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svg"/><Relationship Id="rId5" Type="http://schemas.openxmlformats.org/officeDocument/2006/relationships/image" Target="../media/image33.png"/><Relationship Id="rId4" Type="http://schemas.openxmlformats.org/officeDocument/2006/relationships/image" Target="../media/image3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svg"/><Relationship Id="rId5" Type="http://schemas.openxmlformats.org/officeDocument/2006/relationships/image" Target="../media/image5.png"/><Relationship Id="rId4" Type="http://schemas.openxmlformats.org/officeDocument/2006/relationships/image" Target="../media/image15.svg"/><Relationship Id="rId9" Type="http://schemas.openxmlformats.org/officeDocument/2006/relationships/image" Target="../media/image2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svg"/><Relationship Id="rId11" Type="http://schemas.openxmlformats.org/officeDocument/2006/relationships/image" Target="../media/image4.png"/><Relationship Id="rId10" Type="http://schemas.openxmlformats.org/officeDocument/2006/relationships/image" Target="../media/image11.svg"/><Relationship Id="rId9" Type="http://schemas.openxmlformats.org/officeDocument/2006/relationships/image" Target="../media/image10.png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Arial view of open farm land">
            <a:extLst>
              <a:ext uri="{FF2B5EF4-FFF2-40B4-BE49-F238E27FC236}">
                <a16:creationId xmlns="" xmlns:a16="http://schemas.microsoft.com/office/drawing/2014/main" id="{3072B96B-8E35-4D15-80A0-1DD4745F75B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5170" y="100328"/>
            <a:ext cx="11887508" cy="6611676"/>
          </a:xfr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170" y="1823286"/>
            <a:ext cx="6674830" cy="2044626"/>
          </a:xfrm>
        </p:spPr>
        <p:txBody>
          <a:bodyPr/>
          <a:lstStyle/>
          <a:p>
            <a:r>
              <a:rPr lang="en-IN" dirty="0" smtClean="0"/>
              <a:t>Early crop disease </a:t>
            </a:r>
            <a:r>
              <a:rPr lang="en-IN" dirty="0" smtClean="0"/>
              <a:t>warning and mitigation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=""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170" y="3867912"/>
            <a:ext cx="6674830" cy="936000"/>
          </a:xfrm>
        </p:spPr>
        <p:txBody>
          <a:bodyPr/>
          <a:lstStyle/>
          <a:p>
            <a:r>
              <a:rPr lang="en-IN" dirty="0" smtClean="0"/>
              <a:t>Using technology to support farmers..</a:t>
            </a:r>
            <a:endParaRPr lang="en-US" dirty="0"/>
          </a:p>
        </p:txBody>
      </p:sp>
      <p:sp>
        <p:nvSpPr>
          <p:cNvPr id="47" name="Freeform: Shape 46">
            <a:extLst>
              <a:ext uri="{FF2B5EF4-FFF2-40B4-BE49-F238E27FC236}">
                <a16:creationId xmlns="" xmlns:a16="http://schemas.microsoft.com/office/drawing/2014/main" id="{B6D0B8EE-8E06-4051-87BF-62C153F3FB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4308689">
            <a:off x="5587416" y="1336836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19" y="1116422"/>
            <a:ext cx="4517136" cy="1179298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19050">
            <a:solidFill>
              <a:schemeClr val="tx1"/>
            </a:solidFill>
          </a:ln>
          <a:effectLst>
            <a:reflection blurRad="6350" stA="50000" endA="300" endPos="55000" dir="5400000" sy="-100000" algn="bl" rotWithShape="0"/>
          </a:effectLst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IN" sz="66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 Light" panose="020E0502030303020204" pitchFamily="34" charset="0"/>
              </a:rPr>
              <a:t>AGRIBITERS</a:t>
            </a:r>
            <a:endParaRPr lang="en-US" sz="6600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 Light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23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B49E91-9331-4D7D-9534-00A6BAB64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431999"/>
            <a:ext cx="11496369" cy="1065049"/>
          </a:xfrm>
        </p:spPr>
        <p:txBody>
          <a:bodyPr/>
          <a:lstStyle/>
          <a:p>
            <a:r>
              <a:rPr lang="en-US" sz="3600" dirty="0" smtClean="0"/>
              <a:t>Results</a:t>
            </a:r>
            <a:endParaRPr lang="en-US" sz="3600" dirty="0"/>
          </a:p>
        </p:txBody>
      </p:sp>
      <p:grpSp>
        <p:nvGrpSpPr>
          <p:cNvPr id="20" name="Group 19" title="Fund Category (Grouped)">
            <a:extLst>
              <a:ext uri="{FF2B5EF4-FFF2-40B4-BE49-F238E27FC236}">
                <a16:creationId xmlns="" xmlns:a16="http://schemas.microsoft.com/office/drawing/2014/main" id="{9E1D0716-8092-4CF7-A12E-F1BCC99E89C3}"/>
              </a:ext>
            </a:extLst>
          </p:cNvPr>
          <p:cNvGrpSpPr/>
          <p:nvPr/>
        </p:nvGrpSpPr>
        <p:grpSpPr>
          <a:xfrm>
            <a:off x="695631" y="3927174"/>
            <a:ext cx="2439313" cy="1773976"/>
            <a:chOff x="635303" y="2759296"/>
            <a:chExt cx="2439313" cy="1773976"/>
          </a:xfrm>
        </p:grpSpPr>
        <p:pic>
          <p:nvPicPr>
            <p:cNvPr id="24" name="Graphic 23" descr="Newspaper" title="Placeholder Icon">
              <a:extLst>
                <a:ext uri="{FF2B5EF4-FFF2-40B4-BE49-F238E27FC236}">
                  <a16:creationId xmlns="" xmlns:a16="http://schemas.microsoft.com/office/drawing/2014/main" id="{87FF2375-B49A-4319-B4DC-3C80BAD9B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58461" y="2759296"/>
              <a:ext cx="516155" cy="516155"/>
            </a:xfrm>
            <a:prstGeom prst="rect">
              <a:avLst/>
            </a:prstGeom>
          </p:spPr>
        </p:pic>
        <p:sp>
          <p:nvSpPr>
            <p:cNvPr id="22" name="Text Placeholder 80">
              <a:extLst>
                <a:ext uri="{FF2B5EF4-FFF2-40B4-BE49-F238E27FC236}">
                  <a16:creationId xmlns="" xmlns:a16="http://schemas.microsoft.com/office/drawing/2014/main" id="{84749242-C662-4254-B6A3-246DC1FF6808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3409888"/>
              <a:ext cx="2391394" cy="272762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IN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Percentage of diseases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Text Placeholder 80">
              <a:extLst>
                <a:ext uri="{FF2B5EF4-FFF2-40B4-BE49-F238E27FC236}">
                  <a16:creationId xmlns="" xmlns:a16="http://schemas.microsoft.com/office/drawing/2014/main" id="{C3483C53-05C7-41D1-985C-79B44C4DB3B7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3816617"/>
              <a:ext cx="2391394" cy="716655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Percentage values of </a:t>
              </a:r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area vulnerable to </a:t>
              </a:r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crop diseases and their types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Chart 3" title="Funding Chart">
            <a:extLst>
              <a:ext uri="{FF2B5EF4-FFF2-40B4-BE49-F238E27FC236}">
                <a16:creationId xmlns="" xmlns:a16="http://schemas.microsoft.com/office/drawing/2014/main" id="{1ABE75E8-2998-4AD8-8098-39EDE88A00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6186637"/>
              </p:ext>
            </p:extLst>
          </p:nvPr>
        </p:nvGraphicFramePr>
        <p:xfrm>
          <a:off x="3122536" y="1030514"/>
          <a:ext cx="5946928" cy="5334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25" name="Group 24" title="Fund Category (Grouped)">
            <a:extLst>
              <a:ext uri="{FF2B5EF4-FFF2-40B4-BE49-F238E27FC236}">
                <a16:creationId xmlns="" xmlns:a16="http://schemas.microsoft.com/office/drawing/2014/main" id="{C08AEB7B-A2ED-4C07-8C5A-156DA6D715BE}"/>
              </a:ext>
            </a:extLst>
          </p:cNvPr>
          <p:cNvGrpSpPr/>
          <p:nvPr/>
        </p:nvGrpSpPr>
        <p:grpSpPr>
          <a:xfrm>
            <a:off x="8881417" y="1497049"/>
            <a:ext cx="2497783" cy="1962347"/>
            <a:chOff x="8881417" y="2258575"/>
            <a:chExt cx="2497783" cy="1962347"/>
          </a:xfrm>
        </p:grpSpPr>
        <p:pic>
          <p:nvPicPr>
            <p:cNvPr id="29" name="Graphic 28" descr="Icon Placeholder">
              <a:extLst>
                <a:ext uri="{FF2B5EF4-FFF2-40B4-BE49-F238E27FC236}">
                  <a16:creationId xmlns="" xmlns:a16="http://schemas.microsoft.com/office/drawing/2014/main" id="{E0E3C227-EFA0-47A9-BAEC-A3B06FCAF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881417" y="2258575"/>
              <a:ext cx="567771" cy="567771"/>
            </a:xfrm>
            <a:prstGeom prst="rect">
              <a:avLst/>
            </a:prstGeom>
          </p:spPr>
        </p:pic>
        <p:sp>
          <p:nvSpPr>
            <p:cNvPr id="27" name="Text Placeholder 80">
              <a:extLst>
                <a:ext uri="{FF2B5EF4-FFF2-40B4-BE49-F238E27FC236}">
                  <a16:creationId xmlns="" xmlns:a16="http://schemas.microsoft.com/office/drawing/2014/main" id="{E691EA48-9FD0-4A91-A269-A8156DBAA8A1}"/>
                </a:ext>
              </a:extLst>
            </p:cNvPr>
            <p:cNvSpPr txBox="1">
              <a:spLocks/>
            </p:cNvSpPr>
            <p:nvPr/>
          </p:nvSpPr>
          <p:spPr>
            <a:xfrm>
              <a:off x="8967861" y="2909603"/>
              <a:ext cx="2391393" cy="272762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Location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Text Placeholder 80">
              <a:extLst>
                <a:ext uri="{FF2B5EF4-FFF2-40B4-BE49-F238E27FC236}">
                  <a16:creationId xmlns="" xmlns:a16="http://schemas.microsoft.com/office/drawing/2014/main" id="{CF9BA5D5-8439-442E-A476-F8D139086D8D}"/>
                </a:ext>
              </a:extLst>
            </p:cNvPr>
            <p:cNvSpPr txBox="1">
              <a:spLocks/>
            </p:cNvSpPr>
            <p:nvPr/>
          </p:nvSpPr>
          <p:spPr>
            <a:xfrm>
              <a:off x="8987806" y="3316332"/>
              <a:ext cx="2391394" cy="904590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Location of </a:t>
              </a:r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possible disease infestation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" name="Group 4" title="Fund Category (Grouped)">
            <a:extLst>
              <a:ext uri="{FF2B5EF4-FFF2-40B4-BE49-F238E27FC236}">
                <a16:creationId xmlns="" xmlns:a16="http://schemas.microsoft.com/office/drawing/2014/main" id="{9D2FFF25-64F0-47A5-BE16-964530465F5E}"/>
              </a:ext>
            </a:extLst>
          </p:cNvPr>
          <p:cNvGrpSpPr/>
          <p:nvPr/>
        </p:nvGrpSpPr>
        <p:grpSpPr>
          <a:xfrm>
            <a:off x="8881417" y="3927174"/>
            <a:ext cx="2497783" cy="1962347"/>
            <a:chOff x="8881417" y="2258575"/>
            <a:chExt cx="2497783" cy="1962347"/>
          </a:xfrm>
        </p:grpSpPr>
        <p:pic>
          <p:nvPicPr>
            <p:cNvPr id="9" name="Graphic 8" descr="Bullseye" title="Placeholder Icon">
              <a:extLst>
                <a:ext uri="{FF2B5EF4-FFF2-40B4-BE49-F238E27FC236}">
                  <a16:creationId xmlns="" xmlns:a16="http://schemas.microsoft.com/office/drawing/2014/main" id="{CE6069C6-95DD-4ED1-982A-DC78C0F4C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881417" y="2258575"/>
              <a:ext cx="567771" cy="567771"/>
            </a:xfrm>
            <a:prstGeom prst="rect">
              <a:avLst/>
            </a:prstGeom>
          </p:spPr>
        </p:pic>
        <p:sp>
          <p:nvSpPr>
            <p:cNvPr id="7" name="Text Placeholder 80">
              <a:extLst>
                <a:ext uri="{FF2B5EF4-FFF2-40B4-BE49-F238E27FC236}">
                  <a16:creationId xmlns="" xmlns:a16="http://schemas.microsoft.com/office/drawing/2014/main" id="{2ABA949D-514D-46F1-9EA0-0044B954A1B5}"/>
                </a:ext>
              </a:extLst>
            </p:cNvPr>
            <p:cNvSpPr txBox="1">
              <a:spLocks/>
            </p:cNvSpPr>
            <p:nvPr/>
          </p:nvSpPr>
          <p:spPr>
            <a:xfrm>
              <a:off x="8967861" y="2909167"/>
              <a:ext cx="2391393" cy="272762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Optimal solutions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Text Placeholder 80">
              <a:extLst>
                <a:ext uri="{FF2B5EF4-FFF2-40B4-BE49-F238E27FC236}">
                  <a16:creationId xmlns="" xmlns:a16="http://schemas.microsoft.com/office/drawing/2014/main" id="{A0FE60BC-B552-4E0C-A2F3-D99FDA7DA656}"/>
                </a:ext>
              </a:extLst>
            </p:cNvPr>
            <p:cNvSpPr txBox="1">
              <a:spLocks/>
            </p:cNvSpPr>
            <p:nvPr/>
          </p:nvSpPr>
          <p:spPr>
            <a:xfrm>
              <a:off x="8987806" y="3316332"/>
              <a:ext cx="2391394" cy="904590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The right fertilizers to be used based on the detected threat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108DE63-22D3-42B8-803D-E9D8BE04D5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Bent Arrow 7"/>
          <p:cNvSpPr/>
          <p:nvPr/>
        </p:nvSpPr>
        <p:spPr>
          <a:xfrm>
            <a:off x="1891328" y="3459396"/>
            <a:ext cx="1791672" cy="725855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4200" y="1497048"/>
            <a:ext cx="3098800" cy="17033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I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Farmers can take action before noticing any signs of infestation!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309488" y="5968898"/>
            <a:ext cx="2742812" cy="7030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0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="" xmlns:a16="http://schemas.microsoft.com/office/drawing/2014/main" id="{5A66ED23-4FD1-4E82-A830-0FFC1B6F8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for improvement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7DDE25BB-92A4-43F5-9121-27E4398711F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There is an opportunity for success</a:t>
            </a:r>
          </a:p>
        </p:txBody>
      </p:sp>
      <p:pic>
        <p:nvPicPr>
          <p:cNvPr id="33" name="Picture Placeholder 32" descr="Teacher">
            <a:extLst>
              <a:ext uri="{FF2B5EF4-FFF2-40B4-BE49-F238E27FC236}">
                <a16:creationId xmlns="" xmlns:a16="http://schemas.microsoft.com/office/drawing/2014/main" id="{DDFE365F-F609-43BD-AA8F-F26828263D0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/>
        </p:blipFill>
        <p:spPr/>
      </p:pic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EF1735BC-D84A-49D9-A1F5-98B0F92CC4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Data Base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C7A0458-F32A-49CF-9495-28592AEBA2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99325" y="4573919"/>
            <a:ext cx="2504840" cy="900000"/>
          </a:xfrm>
        </p:spPr>
        <p:txBody>
          <a:bodyPr/>
          <a:lstStyle/>
          <a:p>
            <a:r>
              <a:rPr lang="en-IN" sz="1800" dirty="0" smtClean="0"/>
              <a:t>Access to larger database with more information regarding diseases as well as weather conditions would yield accurate results</a:t>
            </a:r>
            <a:endParaRPr lang="en-US" sz="1800" dirty="0"/>
          </a:p>
        </p:txBody>
      </p:sp>
      <p:pic>
        <p:nvPicPr>
          <p:cNvPr id="35" name="Picture Placeholder 34" descr="Group">
            <a:extLst>
              <a:ext uri="{FF2B5EF4-FFF2-40B4-BE49-F238E27FC236}">
                <a16:creationId xmlns="" xmlns:a16="http://schemas.microsoft.com/office/drawing/2014/main" id="{29D864EF-7534-4411-9666-4707F93191F9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/>
        </p:blipFill>
        <p:spPr/>
      </p:pic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15436B2-77D6-4D3F-8744-02853C3A274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IN" dirty="0" smtClean="0"/>
              <a:t>Website development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FEB8D05-C4DC-4D45-A8B0-4428698040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33220" y="4683647"/>
            <a:ext cx="2307358" cy="1323453"/>
          </a:xfrm>
        </p:spPr>
        <p:txBody>
          <a:bodyPr/>
          <a:lstStyle/>
          <a:p>
            <a:r>
              <a:rPr lang="en-IN" dirty="0" smtClean="0"/>
              <a:t>Considering other factors like income availability or resources, growth rate etc.. Specific to different regions and expand networking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C9889A9-325A-412C-9CE0-44F85B421B8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Complete Automation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1B02380-86E2-479F-BE93-7A7EA97E0C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69634" y="4683647"/>
            <a:ext cx="2335654" cy="900000"/>
          </a:xfrm>
        </p:spPr>
        <p:txBody>
          <a:bodyPr/>
          <a:lstStyle/>
          <a:p>
            <a:r>
              <a:rPr lang="en-US" dirty="0" smtClean="0"/>
              <a:t>Procuring necessary satellite images in a seamless</a:t>
            </a:r>
            <a:r>
              <a:rPr lang="en-US" dirty="0" smtClean="0"/>
              <a:t>ly integrated manner by gaining access to relevant websites through API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29"/>
          </p:nvPr>
        </p:nvPicPr>
        <p:blipFill>
          <a:blip r:embed="rId7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321800" y="5918200"/>
            <a:ext cx="2743200" cy="80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4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="" xmlns:a16="http://schemas.microsoft.com/office/drawing/2014/main" id="{5A66ED23-4FD1-4E82-A830-0FFC1B6F8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for </a:t>
            </a:r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7DDE25BB-92A4-43F5-9121-27E4398711F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There is an opportunity for success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EF1735BC-D84A-49D9-A1F5-98B0F92CC4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Google Earth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C7A0458-F32A-49CF-9495-28592AEBA2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99325" y="4683647"/>
            <a:ext cx="2504840" cy="900000"/>
          </a:xfrm>
        </p:spPr>
        <p:txBody>
          <a:bodyPr/>
          <a:lstStyle/>
          <a:p>
            <a:r>
              <a:rPr lang="en-IN" sz="1800" dirty="0" smtClean="0"/>
              <a:t>Acquiring KML or shape file of the </a:t>
            </a:r>
            <a:r>
              <a:rPr lang="en-IN" sz="1800" dirty="0" err="1" smtClean="0"/>
              <a:t>AoI</a:t>
            </a:r>
            <a:r>
              <a:rPr lang="en-IN" sz="1800" dirty="0" smtClean="0"/>
              <a:t> (Area of interest)</a:t>
            </a:r>
            <a:endParaRPr lang="en-US" sz="180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15436B2-77D6-4D3F-8744-02853C3A274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IN" dirty="0" smtClean="0"/>
              <a:t>USGS Earth Explorer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FEB8D05-C4DC-4D45-A8B0-4428698040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0543" y="4694710"/>
            <a:ext cx="2307358" cy="1323453"/>
          </a:xfrm>
        </p:spPr>
        <p:txBody>
          <a:bodyPr/>
          <a:lstStyle/>
          <a:p>
            <a:r>
              <a:rPr lang="en-IN" dirty="0" smtClean="0"/>
              <a:t>Downloading multi and hyper spectral satellite images with varying resolution and satellite selection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C9889A9-325A-412C-9CE0-44F85B421B8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SNAP Image processing software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1B02380-86E2-479F-BE93-7A7EA97E0C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69635" y="4724267"/>
            <a:ext cx="2335654" cy="900000"/>
          </a:xfrm>
        </p:spPr>
        <p:txBody>
          <a:bodyPr/>
          <a:lstStyle/>
          <a:p>
            <a:r>
              <a:rPr lang="en-US" dirty="0" smtClean="0"/>
              <a:t>Choosing necessary bands required for processing the image and exporting it in </a:t>
            </a:r>
            <a:r>
              <a:rPr lang="en-US" dirty="0" err="1" smtClean="0"/>
              <a:t>GeoTiff</a:t>
            </a:r>
            <a:r>
              <a:rPr lang="en-US" dirty="0" smtClean="0"/>
              <a:t> format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21800" y="5918200"/>
            <a:ext cx="2743200" cy="80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2133" t="2066" r="22388" b="1170"/>
          <a:stretch/>
        </p:blipFill>
        <p:spPr>
          <a:xfrm>
            <a:off x="2722795" y="2380458"/>
            <a:ext cx="857899" cy="83794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r="74822" b="29530"/>
          <a:stretch/>
        </p:blipFill>
        <p:spPr>
          <a:xfrm>
            <a:off x="5702883" y="2380458"/>
            <a:ext cx="814516" cy="837948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8801" y="2408305"/>
            <a:ext cx="782254" cy="782254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146682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Top left image">
            <a:extLst>
              <a:ext uri="{FF2B5EF4-FFF2-40B4-BE49-F238E27FC236}">
                <a16:creationId xmlns="" xmlns:a16="http://schemas.microsoft.com/office/drawing/2014/main" id="{09D613E8-8848-4CCA-946C-52A183E91F7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00" y="86714"/>
            <a:ext cx="6009285" cy="3890571"/>
          </a:xfr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98433CBA-6B58-475A-BAF2-04998BA4A5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6542706-50AC-4B17-A704-143D94A799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Paving the way to efficient farming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FD249B8-A654-41FD-9724-45A3A5EE13F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77000" y="863600"/>
            <a:ext cx="5019369" cy="5105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endParaRPr 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258300" y="5753100"/>
            <a:ext cx="2794000" cy="10202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477000" y="882651"/>
            <a:ext cx="5283200" cy="52705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The </a:t>
            </a:r>
            <a:r>
              <a:rPr lang="en-US" sz="2000" dirty="0"/>
              <a:t>use of modern technology in agriculture comes with a lot of benefits</a:t>
            </a:r>
            <a:r>
              <a:rPr lang="en-US" sz="2000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Higher crop </a:t>
            </a:r>
            <a:r>
              <a:rPr lang="en-US" sz="2000" dirty="0" smtClean="0"/>
              <a:t>productivity, decreased </a:t>
            </a:r>
            <a:r>
              <a:rPr lang="en-US" sz="2000" dirty="0"/>
              <a:t>use of water, fertilizer, and pesticides, which in turn keeps food prices </a:t>
            </a:r>
            <a:r>
              <a:rPr lang="en-US" sz="2000" dirty="0" smtClean="0"/>
              <a:t>down, reduced </a:t>
            </a:r>
            <a:r>
              <a:rPr lang="en-US" sz="2000" dirty="0"/>
              <a:t>impact on natural </a:t>
            </a:r>
            <a:r>
              <a:rPr lang="en-US" sz="2000" dirty="0" smtClean="0"/>
              <a:t>ecosystems, less </a:t>
            </a:r>
            <a:r>
              <a:rPr lang="en-US" sz="2000" dirty="0"/>
              <a:t>runoff of chemicals into rivers and </a:t>
            </a:r>
            <a:r>
              <a:rPr lang="en-US" sz="2000" dirty="0" smtClean="0"/>
              <a:t>groundwater</a:t>
            </a:r>
            <a:r>
              <a:rPr lang="en-US" sz="2000" dirty="0"/>
              <a:t> </a:t>
            </a:r>
            <a:r>
              <a:rPr lang="en-US" sz="2000" dirty="0" smtClean="0"/>
              <a:t>etc..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Modern agriculture has become </a:t>
            </a:r>
            <a:r>
              <a:rPr lang="en-US" sz="2000" dirty="0"/>
              <a:t>an amazing industry that merits the respect and gratitude of every citizen.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1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647500"/>
          </a:xfrm>
        </p:spPr>
        <p:txBody>
          <a:bodyPr/>
          <a:lstStyle/>
          <a:p>
            <a:r>
              <a:rPr lang="en-IN" dirty="0" smtClean="0"/>
              <a:t>Acknowledgement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16ECB4D9-C14E-4743-83A8-1670E858F1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283700" y="5918200"/>
            <a:ext cx="2794000" cy="81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77054" y="2322576"/>
            <a:ext cx="10869984" cy="49469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I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We wish to express </a:t>
            </a:r>
            <a:r>
              <a:rPr lang="en-I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our sincere gratitude to IBM for providing us an opportunity to work on this project that helped us broaden our knowledge and enrich our experience in the world of technology.</a:t>
            </a:r>
          </a:p>
          <a:p>
            <a:pPr algn="ctr"/>
            <a:r>
              <a:rPr lang="en-I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 sincerely thank Mr. </a:t>
            </a:r>
            <a:r>
              <a:rPr lang="en-I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Prashanth</a:t>
            </a:r>
            <a:r>
              <a:rPr lang="en-I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Farkya</a:t>
            </a:r>
            <a:r>
              <a:rPr lang="en-I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and Ms. </a:t>
            </a:r>
            <a:r>
              <a:rPr lang="en-I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Shefali</a:t>
            </a:r>
            <a:r>
              <a:rPr lang="en-I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Vaish</a:t>
            </a:r>
            <a:r>
              <a:rPr lang="en-I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for their guidance and encouragement in carrying out this project work and helping us bring out the best in us.</a:t>
            </a:r>
          </a:p>
          <a:p>
            <a:pPr algn="ctr"/>
            <a:r>
              <a:rPr lang="en-I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 would also like to thank the panel of judges, programme coordinators and hosts who have made this event a success.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6294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rial view of ocean and land near the ocean">
            <a:extLst>
              <a:ext uri="{FF2B5EF4-FFF2-40B4-BE49-F238E27FC236}">
                <a16:creationId xmlns="" xmlns:a16="http://schemas.microsoft.com/office/drawing/2014/main" id="{7DD607C7-7CF7-4A0F-BFF7-6F3C46205E6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" r="11"/>
          <a:stretch>
            <a:fillRect/>
          </a:stretch>
        </p:blipFill>
        <p:spPr>
          <a:xfrm>
            <a:off x="86715" y="-23014"/>
            <a:ext cx="12018572" cy="6684572"/>
          </a:xfr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EBDC24D3-EEF0-4B69-A174-E4DFF78848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cxnSp>
        <p:nvCxnSpPr>
          <p:cNvPr id="5" name="Straight Connector 4" descr="Divider line">
            <a:extLst>
              <a:ext uri="{FF2B5EF4-FFF2-40B4-BE49-F238E27FC236}">
                <a16:creationId xmlns="" xmlns:a16="http://schemas.microsoft.com/office/drawing/2014/main" id="{FE07C9EC-5158-440C-995A-EAC50D3E05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8557579-7DEF-FF4C-AD37-0E81A6BB3B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" name="Freeform: Shape 46">
            <a:extLst>
              <a:ext uri="{FF2B5EF4-FFF2-40B4-BE49-F238E27FC236}">
                <a16:creationId xmlns="" xmlns:a16="http://schemas.microsoft.com/office/drawing/2014/main" id="{B6D0B8EE-8E06-4051-87BF-62C153F3FB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4308689">
            <a:off x="8486063" y="1310964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494608" y="3687116"/>
            <a:ext cx="2836344" cy="1945588"/>
          </a:xfrm>
          <a:prstGeom prst="rect">
            <a:avLst/>
          </a:prstGeom>
          <a:solidFill>
            <a:srgbClr val="1D1E15">
              <a:alpha val="94000"/>
            </a:srgbClr>
          </a:solidFill>
        </p:spPr>
        <p:txBody>
          <a:bodyPr wrap="square" lIns="0" tIns="0" rIns="0" bIns="0" rtlCol="0">
            <a:noAutofit/>
          </a:bodyPr>
          <a:lstStyle/>
          <a:p>
            <a:r>
              <a:rPr lang="en-IN" sz="2400" dirty="0" smtClean="0">
                <a:solidFill>
                  <a:schemeClr val="bg1"/>
                </a:solidFill>
              </a:rPr>
              <a:t> </a:t>
            </a:r>
            <a:r>
              <a:rPr lang="en-IN" sz="2400" dirty="0" err="1" smtClean="0">
                <a:solidFill>
                  <a:schemeClr val="bg1"/>
                </a:solidFill>
              </a:rPr>
              <a:t>Ananya</a:t>
            </a:r>
            <a:r>
              <a:rPr lang="en-IN" sz="2400" dirty="0" smtClean="0">
                <a:solidFill>
                  <a:schemeClr val="bg1"/>
                </a:solidFill>
              </a:rPr>
              <a:t> KV</a:t>
            </a:r>
          </a:p>
          <a:p>
            <a:r>
              <a:rPr lang="en-IN" sz="2400" dirty="0" smtClean="0">
                <a:solidFill>
                  <a:schemeClr val="bg1"/>
                </a:solidFill>
              </a:rPr>
              <a:t> </a:t>
            </a:r>
            <a:r>
              <a:rPr lang="en-IN" sz="2400" dirty="0" err="1" smtClean="0">
                <a:solidFill>
                  <a:schemeClr val="bg1"/>
                </a:solidFill>
              </a:rPr>
              <a:t>Reshma</a:t>
            </a:r>
            <a:r>
              <a:rPr lang="en-IN" sz="2400" dirty="0" smtClean="0">
                <a:solidFill>
                  <a:schemeClr val="bg1"/>
                </a:solidFill>
              </a:rPr>
              <a:t> Santhosh</a:t>
            </a:r>
          </a:p>
          <a:p>
            <a:r>
              <a:rPr lang="en-IN" sz="2400" dirty="0" smtClean="0">
                <a:solidFill>
                  <a:schemeClr val="bg1"/>
                </a:solidFill>
              </a:rPr>
              <a:t> </a:t>
            </a:r>
            <a:r>
              <a:rPr lang="en-IN" sz="2400" dirty="0" err="1" smtClean="0">
                <a:solidFill>
                  <a:schemeClr val="bg1"/>
                </a:solidFill>
              </a:rPr>
              <a:t>Aswathy</a:t>
            </a:r>
            <a:r>
              <a:rPr lang="en-IN" sz="2400" dirty="0" smtClean="0">
                <a:solidFill>
                  <a:schemeClr val="bg1"/>
                </a:solidFill>
              </a:rPr>
              <a:t> S Kumar</a:t>
            </a:r>
          </a:p>
          <a:p>
            <a:r>
              <a:rPr lang="en-IN" sz="2400" dirty="0" smtClean="0">
                <a:solidFill>
                  <a:schemeClr val="bg1"/>
                </a:solidFill>
              </a:rPr>
              <a:t> </a:t>
            </a:r>
            <a:r>
              <a:rPr lang="en-IN" sz="2400" dirty="0" err="1" smtClean="0">
                <a:solidFill>
                  <a:schemeClr val="bg1"/>
                </a:solidFill>
              </a:rPr>
              <a:t>Govind</a:t>
            </a:r>
            <a:r>
              <a:rPr lang="en-IN" sz="2400" dirty="0" smtClean="0">
                <a:solidFill>
                  <a:schemeClr val="bg1"/>
                </a:solidFill>
              </a:rPr>
              <a:t> S</a:t>
            </a:r>
          </a:p>
          <a:p>
            <a:r>
              <a:rPr lang="en-IN" sz="2400" dirty="0" smtClean="0">
                <a:solidFill>
                  <a:schemeClr val="bg1"/>
                </a:solidFill>
              </a:rPr>
              <a:t> </a:t>
            </a:r>
            <a:r>
              <a:rPr lang="en-IN" sz="2400" dirty="0" err="1" smtClean="0">
                <a:solidFill>
                  <a:schemeClr val="bg1"/>
                </a:solidFill>
              </a:rPr>
              <a:t>Sreelakshmi</a:t>
            </a:r>
            <a:r>
              <a:rPr lang="en-IN" sz="2400" dirty="0" smtClean="0">
                <a:solidFill>
                  <a:schemeClr val="bg1"/>
                </a:solidFill>
              </a:rPr>
              <a:t> P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42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rial view of snowy ground and pine trees">
            <a:extLst>
              <a:ext uri="{FF2B5EF4-FFF2-40B4-BE49-F238E27FC236}">
                <a16:creationId xmlns="" xmlns:a16="http://schemas.microsoft.com/office/drawing/2014/main" id="{2DD80BD6-4966-4B27-A63C-89B71D8967E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00" y="86714"/>
            <a:ext cx="6009285" cy="3977285"/>
          </a:xfr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9CB1D87D-E475-451A-B36C-E4A4F6360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00" y="4063999"/>
            <a:ext cx="6012000" cy="863601"/>
          </a:xfrm>
        </p:spPr>
        <p:txBody>
          <a:bodyPr/>
          <a:lstStyle/>
          <a:p>
            <a:r>
              <a:rPr lang="en-US" dirty="0"/>
              <a:t>About </a:t>
            </a:r>
            <a:r>
              <a:rPr lang="en-US" dirty="0" smtClean="0"/>
              <a:t>Us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56BE522-961D-4737-9715-127DB8A86E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Healthy crops happy farmers! </a:t>
            </a:r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2DF6AE8-6133-4C1E-91DD-755705ACF0F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reeform: Shape 15" title="triangles">
              <a:extLst>
                <a:ext uri="{FF2B5EF4-FFF2-40B4-BE49-F238E27FC236}">
                  <a16:creationId xmlns=""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 title="triangles">
              <a:extLst>
                <a:ext uri="{FF2B5EF4-FFF2-40B4-BE49-F238E27FC236}">
                  <a16:creationId xmlns=""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 title="triangles">
              <a:extLst>
                <a:ext uri="{FF2B5EF4-FFF2-40B4-BE49-F238E27FC236}">
                  <a16:creationId xmlns=""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 title="triangles">
              <a:extLst>
                <a:ext uri="{FF2B5EF4-FFF2-40B4-BE49-F238E27FC236}">
                  <a16:creationId xmlns=""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 title="triangles">
              <a:extLst>
                <a:ext uri="{FF2B5EF4-FFF2-40B4-BE49-F238E27FC236}">
                  <a16:creationId xmlns=""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=""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=""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=""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=""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=""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=""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=""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=""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=""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10729" y="6316180"/>
            <a:ext cx="1801470" cy="2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586350" y="811301"/>
            <a:ext cx="5092245" cy="55048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400" dirty="0"/>
              <a:t>A major component causing ruin to farmers </a:t>
            </a:r>
            <a:r>
              <a:rPr lang="en-US" sz="2400" dirty="0" smtClean="0"/>
              <a:t>is </a:t>
            </a:r>
            <a:r>
              <a:rPr lang="en-US" sz="2400" dirty="0"/>
              <a:t>the vast variety of diseases that affect </a:t>
            </a:r>
            <a:r>
              <a:rPr lang="en-US" sz="2400" dirty="0" smtClean="0"/>
              <a:t>crop</a:t>
            </a:r>
            <a:r>
              <a:rPr lang="en-US" sz="2400" dirty="0" smtClean="0"/>
              <a:t>s</a:t>
            </a:r>
            <a:r>
              <a:rPr lang="en-US" sz="2400" dirty="0"/>
              <a:t>.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Our </a:t>
            </a:r>
            <a:r>
              <a:rPr lang="en-US" sz="2400" dirty="0"/>
              <a:t>main aim is to help farmer bodies identify </a:t>
            </a:r>
            <a:r>
              <a:rPr lang="en-US" sz="2400" dirty="0" smtClean="0"/>
              <a:t>crops </a:t>
            </a:r>
            <a:r>
              <a:rPr lang="en-US" sz="2400" dirty="0"/>
              <a:t>that are </a:t>
            </a:r>
            <a:r>
              <a:rPr lang="en-US" sz="2400" dirty="0" smtClean="0"/>
              <a:t>susceptible to certain </a:t>
            </a:r>
            <a:r>
              <a:rPr lang="en-US" sz="2400" dirty="0"/>
              <a:t>diseases affecting their </a:t>
            </a:r>
            <a:r>
              <a:rPr lang="en-US" sz="2400" dirty="0" smtClean="0"/>
              <a:t>variety</a:t>
            </a:r>
            <a:r>
              <a:rPr lang="en-US" sz="2400" dirty="0"/>
              <a:t> </a:t>
            </a:r>
            <a:r>
              <a:rPr lang="en-US" sz="2400" dirty="0" smtClean="0"/>
              <a:t>and to provide optimal solutions to prevent them.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/>
              <a:t>Once a farmer or a </a:t>
            </a:r>
            <a:r>
              <a:rPr lang="en-US" sz="2400" dirty="0" err="1" smtClean="0"/>
              <a:t>Krishi</a:t>
            </a:r>
            <a:r>
              <a:rPr lang="en-US" sz="2400" dirty="0" smtClean="0"/>
              <a:t> </a:t>
            </a:r>
            <a:r>
              <a:rPr lang="en-US" sz="2400" dirty="0" err="1"/>
              <a:t>Bhavan</a:t>
            </a:r>
            <a:r>
              <a:rPr lang="en-US" sz="2400" dirty="0"/>
              <a:t> enrolls with </a:t>
            </a:r>
            <a:r>
              <a:rPr lang="en-US" sz="2400" dirty="0" smtClean="0"/>
              <a:t>us by </a:t>
            </a:r>
            <a:r>
              <a:rPr lang="en-US" sz="2400" dirty="0"/>
              <a:t>giving us </a:t>
            </a:r>
            <a:r>
              <a:rPr lang="en-US" sz="2400" dirty="0" smtClean="0"/>
              <a:t>the location of </a:t>
            </a:r>
            <a:r>
              <a:rPr lang="en-US" sz="2400" dirty="0"/>
              <a:t>area </a:t>
            </a:r>
            <a:r>
              <a:rPr lang="en-US" sz="2400" dirty="0" smtClean="0"/>
              <a:t>they</a:t>
            </a:r>
            <a:r>
              <a:rPr lang="en-US" sz="2400" dirty="0" smtClean="0"/>
              <a:t> </a:t>
            </a:r>
            <a:r>
              <a:rPr lang="en-US" sz="2400" dirty="0"/>
              <a:t>would like us to survey on</a:t>
            </a:r>
            <a:r>
              <a:rPr lang="en-US" sz="2400" dirty="0" smtClean="0"/>
              <a:t>, we </a:t>
            </a:r>
            <a:r>
              <a:rPr lang="en-US" sz="2400" dirty="0"/>
              <a:t>will start the process of our analysis.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312199" y="5880100"/>
            <a:ext cx="765501" cy="8932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5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Problem</a:t>
            </a:r>
            <a:endParaRPr lang="en-US" dirty="0"/>
          </a:p>
        </p:txBody>
      </p:sp>
      <p:pic>
        <p:nvPicPr>
          <p:cNvPr id="93" name="Picture Placeholder 92" descr="magnifying glass">
            <a:extLst>
              <a:ext uri="{FF2B5EF4-FFF2-40B4-BE49-F238E27FC236}">
                <a16:creationId xmlns="" xmlns:a16="http://schemas.microsoft.com/office/drawing/2014/main" id="{EAF3579C-5F54-BD44-AD76-C07BBA5EFEA7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N" dirty="0" smtClean="0"/>
              <a:t>Identification of diseases 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A6B0E616-411B-4401-BC87-821D72B9D61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IN" dirty="0" smtClean="0"/>
              <a:t>Diseases cannot be detected by naked eyes in early stage</a:t>
            </a:r>
            <a:endParaRPr lang="en-US" dirty="0"/>
          </a:p>
        </p:txBody>
      </p:sp>
      <p:pic>
        <p:nvPicPr>
          <p:cNvPr id="95" name="Picture Placeholder 94" descr="foliage">
            <a:extLst>
              <a:ext uri="{FF2B5EF4-FFF2-40B4-BE49-F238E27FC236}">
                <a16:creationId xmlns="" xmlns:a16="http://schemas.microsoft.com/office/drawing/2014/main" id="{1B98F2ED-22A7-8047-A12B-3AE19B270198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Manual survey of large areas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9CEA89E-0B03-4727-AB47-73EA4E2DF9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Impracticality of timely supervision of fields done manually by the farmers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Lack of awareness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C4F969E5-6F82-4658-A735-72D16DDDD1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err="1" smtClean="0"/>
              <a:t>Updation</a:t>
            </a:r>
            <a:r>
              <a:rPr lang="en-IN" dirty="0" smtClean="0"/>
              <a:t> of modern and efficient farming </a:t>
            </a:r>
            <a:r>
              <a:rPr lang="en-IN" dirty="0" smtClean="0"/>
              <a:t>techniques and optimal solutions </a:t>
            </a:r>
            <a:endParaRPr lang="en-US" dirty="0"/>
          </a:p>
        </p:txBody>
      </p:sp>
      <p:pic>
        <p:nvPicPr>
          <p:cNvPr id="12" name="Picture Placeholder 11" descr="aerial image of trees, forest">
            <a:extLst>
              <a:ext uri="{FF2B5EF4-FFF2-40B4-BE49-F238E27FC236}">
                <a16:creationId xmlns="" xmlns:a16="http://schemas.microsoft.com/office/drawing/2014/main" id="{8DE8CF4E-7F06-3246-808D-A52256A2A35C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7"/>
          <a:srcRect l="93" r="93"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5" name="Picture Placeholder 74" descr="network">
            <a:extLst>
              <a:ext uri="{FF2B5EF4-FFF2-40B4-BE49-F238E27FC236}">
                <a16:creationId xmlns="" xmlns:a16="http://schemas.microsoft.com/office/drawing/2014/main" id="{2259C1B6-6592-CA47-8223-67E45CA2A8CB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Rectangle 6"/>
          <p:cNvSpPr/>
          <p:nvPr/>
        </p:nvSpPr>
        <p:spPr>
          <a:xfrm>
            <a:off x="9448800" y="6021940"/>
            <a:ext cx="2656485" cy="69850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36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The process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Farmer visits our website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A6B0E616-411B-4401-BC87-821D72B9D61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IN" dirty="0" smtClean="0"/>
              <a:t>He would have to register with us by providing us details regarding location and contact info</a:t>
            </a:r>
            <a:endParaRPr lang="en-US" dirty="0"/>
          </a:p>
        </p:txBody>
      </p:sp>
      <p:pic>
        <p:nvPicPr>
          <p:cNvPr id="159" name="Picture Placeholder 158" descr="Cactus">
            <a:extLst>
              <a:ext uri="{FF2B5EF4-FFF2-40B4-BE49-F238E27FC236}">
                <a16:creationId xmlns="" xmlns:a16="http://schemas.microsoft.com/office/drawing/2014/main" id="{9F99EF5B-831D-4852-A739-269399B8FA71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/>
        </p:blipFill>
        <p:spPr/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We get notified that he has enrolled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9CEA89E-0B03-4727-AB47-73EA4E2DF9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Mail notification will be received and details will be stored in our data base</a:t>
            </a:r>
            <a:endParaRPr lang="en-US" dirty="0"/>
          </a:p>
        </p:txBody>
      </p:sp>
      <p:pic>
        <p:nvPicPr>
          <p:cNvPr id="161" name="Picture Placeholder 160" descr="Thermometer">
            <a:extLst>
              <a:ext uri="{FF2B5EF4-FFF2-40B4-BE49-F238E27FC236}">
                <a16:creationId xmlns="" xmlns:a16="http://schemas.microsoft.com/office/drawing/2014/main" id="{22C4A1E7-2C42-4D5E-9D5C-DB503F231A34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/>
        </p:blipFill>
        <p:spPr/>
      </p:pic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IN" dirty="0" smtClean="0"/>
              <a:t>We request satellite imagery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C4F969E5-6F82-4658-A735-72D16DDDD1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Contacting external sources like </a:t>
            </a:r>
            <a:r>
              <a:rPr lang="en-US" dirty="0" smtClean="0"/>
              <a:t>Google Earth and USGS to </a:t>
            </a:r>
            <a:r>
              <a:rPr lang="en-US" dirty="0" smtClean="0"/>
              <a:t>get satellite imagery </a:t>
            </a:r>
            <a:endParaRPr lang="en-US" dirty="0"/>
          </a:p>
        </p:txBody>
      </p:sp>
      <p:pic>
        <p:nvPicPr>
          <p:cNvPr id="163" name="Picture Placeholder 162" descr="Palm tree">
            <a:extLst>
              <a:ext uri="{FF2B5EF4-FFF2-40B4-BE49-F238E27FC236}">
                <a16:creationId xmlns="" xmlns:a16="http://schemas.microsoft.com/office/drawing/2014/main" id="{B21D58C1-B806-40E0-9006-675AF7916756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/>
        </p:blipFill>
        <p:spPr/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CD29343-5246-427C-BFCC-F61B25177CF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We Conduct Analysis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163F1F1-E70E-4823-905B-45B18FCD35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Using image processing and plot analysis tools in python to </a:t>
            </a:r>
            <a:r>
              <a:rPr lang="en-US" dirty="0" smtClean="0"/>
              <a:t>give early disease warning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248F5E2-762B-44E2-83B5-C078E3551BE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IN" dirty="0" smtClean="0"/>
              <a:t>Suggesting optimal solutions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938F1A8-AEA6-473B-9AF3-DA6DF3A508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Giving inputs to a trained ML model that could suggest the right action to be taken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0" name="Picture Placeholder 92" descr="magnifying glass">
            <a:extLst>
              <a:ext uri="{FF2B5EF4-FFF2-40B4-BE49-F238E27FC236}">
                <a16:creationId xmlns="" xmlns:a16="http://schemas.microsoft.com/office/drawing/2014/main" id="{EAF3579C-5F54-BD44-AD76-C07BBA5EFEA7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16" name="Rectangle 15"/>
          <p:cNvSpPr/>
          <p:nvPr/>
        </p:nvSpPr>
        <p:spPr>
          <a:xfrm>
            <a:off x="9232900" y="5816600"/>
            <a:ext cx="2857500" cy="90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Placeholder 3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0234612" y="2358090"/>
            <a:ext cx="854075" cy="85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8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Analysis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1"/>
            <a:ext cx="2951603" cy="460900"/>
          </a:xfrm>
        </p:spPr>
        <p:txBody>
          <a:bodyPr/>
          <a:lstStyle/>
          <a:p>
            <a:r>
              <a:rPr lang="en-US" dirty="0" smtClean="0"/>
              <a:t>Finding NDVI values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1B34DAC-653D-4287-8375-0858E3DB01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000" y="1823696"/>
            <a:ext cx="2814120" cy="174040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NDVI is a measure of the state of plant health based on how the plant reflects light at certain frequencies (some waves are absorbed and others are reflected</a:t>
            </a:r>
            <a:r>
              <a:rPr lang="en-US" dirty="0" smtClean="0"/>
              <a:t>).</a:t>
            </a:r>
          </a:p>
          <a:p>
            <a:pPr fontAlgn="base"/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.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925" b="925"/>
          <a:stretch>
            <a:fillRect/>
          </a:stretch>
        </p:blipFill>
        <p:spPr>
          <a:xfrm>
            <a:off x="3382963" y="1003701"/>
            <a:ext cx="7742237" cy="52605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237" y="3593987"/>
            <a:ext cx="3218444" cy="19683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7444" y="3957450"/>
            <a:ext cx="2706482" cy="152065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337" y="4141271"/>
            <a:ext cx="2537591" cy="142105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461500" y="6264205"/>
            <a:ext cx="1908181" cy="3229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37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water, waves, sandy shore">
            <a:extLst>
              <a:ext uri="{FF2B5EF4-FFF2-40B4-BE49-F238E27FC236}">
                <a16:creationId xmlns="" xmlns:a16="http://schemas.microsoft.com/office/drawing/2014/main" id="{3C93D08A-A6C3-0E48-9CD7-3960B2A050BE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/>
          <a:srcRect t="89" b="89"/>
          <a:stretch>
            <a:fillRect/>
          </a:stretch>
        </p:blipFill>
        <p:spPr>
          <a:xfrm>
            <a:off x="105351" y="496139"/>
            <a:ext cx="6208364" cy="6275148"/>
          </a:xfr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5600" y="431999"/>
            <a:ext cx="5066399" cy="460721"/>
          </a:xfrm>
        </p:spPr>
        <p:txBody>
          <a:bodyPr/>
          <a:lstStyle/>
          <a:p>
            <a:r>
              <a:rPr lang="en-US" sz="2800" dirty="0" smtClean="0"/>
              <a:t>Analysis of weather parameters</a:t>
            </a:r>
            <a:endParaRPr lang="en-US" sz="2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Temperature</a:t>
            </a:r>
            <a:endParaRPr lang="en-US" dirty="0"/>
          </a:p>
        </p:txBody>
      </p:sp>
      <p:sp>
        <p:nvSpPr>
          <p:cNvPr id="78" name="Text Placeholder 12">
            <a:extLst>
              <a:ext uri="{FF2B5EF4-FFF2-40B4-BE49-F238E27FC236}">
                <a16:creationId xmlns="" xmlns:a16="http://schemas.microsoft.com/office/drawing/2014/main" id="{B9366D2C-DAC9-484E-BC91-EFDB13FDA0E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768283" y="1694262"/>
            <a:ext cx="2001317" cy="7200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IN" dirty="0" err="1" smtClean="0"/>
              <a:t>Redrot</a:t>
            </a:r>
            <a:r>
              <a:rPr lang="en-IN" dirty="0" smtClean="0"/>
              <a:t>: High </a:t>
            </a:r>
          </a:p>
          <a:p>
            <a:pPr>
              <a:spcBef>
                <a:spcPts val="0"/>
              </a:spcBef>
            </a:pPr>
            <a:r>
              <a:rPr lang="en-IN" dirty="0" smtClean="0"/>
              <a:t>Brown rust: Moderate</a:t>
            </a:r>
          </a:p>
          <a:p>
            <a:pPr>
              <a:spcBef>
                <a:spcPts val="0"/>
              </a:spcBef>
            </a:pPr>
            <a:r>
              <a:rPr lang="en-IN" dirty="0" smtClean="0"/>
              <a:t>Grassy shoot: High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ainfall</a:t>
            </a:r>
            <a:endParaRPr lang="en-US" dirty="0"/>
          </a:p>
        </p:txBody>
      </p:sp>
      <p:sp>
        <p:nvSpPr>
          <p:cNvPr id="76" name="Text Placeholder 3">
            <a:extLst>
              <a:ext uri="{FF2B5EF4-FFF2-40B4-BE49-F238E27FC236}">
                <a16:creationId xmlns="" xmlns:a16="http://schemas.microsoft.com/office/drawing/2014/main" id="{4BB1D872-AE86-6841-98FC-E66E618311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8283" y="3301993"/>
            <a:ext cx="2001317" cy="7200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IN" dirty="0" err="1"/>
              <a:t>Redrot</a:t>
            </a:r>
            <a:r>
              <a:rPr lang="en-IN" dirty="0" smtClean="0"/>
              <a:t>: High</a:t>
            </a:r>
            <a:endParaRPr lang="en-IN" dirty="0"/>
          </a:p>
          <a:p>
            <a:pPr>
              <a:spcBef>
                <a:spcPts val="0"/>
              </a:spcBef>
            </a:pPr>
            <a:r>
              <a:rPr lang="en-IN" dirty="0"/>
              <a:t>Brown rust</a:t>
            </a:r>
            <a:r>
              <a:rPr lang="en-IN" dirty="0" smtClean="0"/>
              <a:t>: Low</a:t>
            </a:r>
            <a:endParaRPr lang="en-IN" dirty="0"/>
          </a:p>
          <a:p>
            <a:pPr>
              <a:spcBef>
                <a:spcPts val="0"/>
              </a:spcBef>
            </a:pPr>
            <a:r>
              <a:rPr lang="en-IN" dirty="0"/>
              <a:t>Grassy </a:t>
            </a:r>
            <a:r>
              <a:rPr lang="en-IN" dirty="0" smtClean="0"/>
              <a:t>shoot: Moderate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Humidity</a:t>
            </a:r>
            <a:endParaRPr lang="en-US" dirty="0"/>
          </a:p>
        </p:txBody>
      </p:sp>
      <p:sp>
        <p:nvSpPr>
          <p:cNvPr id="77" name="Text Placeholder 4">
            <a:extLst>
              <a:ext uri="{FF2B5EF4-FFF2-40B4-BE49-F238E27FC236}">
                <a16:creationId xmlns="" xmlns:a16="http://schemas.microsoft.com/office/drawing/2014/main" id="{428D8FC0-4DC8-7F4A-AA1F-F12F19656F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68283" y="4866629"/>
            <a:ext cx="2001317" cy="7200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IN" dirty="0" err="1"/>
              <a:t>Redrot</a:t>
            </a:r>
            <a:r>
              <a:rPr lang="en-IN" dirty="0" smtClean="0"/>
              <a:t>: High</a:t>
            </a:r>
            <a:endParaRPr lang="en-IN" dirty="0"/>
          </a:p>
          <a:p>
            <a:pPr>
              <a:spcBef>
                <a:spcPts val="0"/>
              </a:spcBef>
            </a:pPr>
            <a:r>
              <a:rPr lang="en-IN" dirty="0"/>
              <a:t>Brown rust</a:t>
            </a:r>
            <a:r>
              <a:rPr lang="en-IN" dirty="0" smtClean="0"/>
              <a:t>: High</a:t>
            </a:r>
            <a:endParaRPr lang="en-IN" dirty="0"/>
          </a:p>
          <a:p>
            <a:pPr>
              <a:spcBef>
                <a:spcPts val="0"/>
              </a:spcBef>
            </a:pPr>
            <a:r>
              <a:rPr lang="en-IN" dirty="0"/>
              <a:t>Grassy </a:t>
            </a:r>
            <a:r>
              <a:rPr lang="en-IN" dirty="0" smtClean="0"/>
              <a:t>shoot: Low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51" y="101600"/>
            <a:ext cx="6208364" cy="23399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51" y="2441535"/>
            <a:ext cx="6208364" cy="21994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51" y="4640947"/>
            <a:ext cx="6208364" cy="21303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5118" y="2739276"/>
            <a:ext cx="1304657" cy="12010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9393" y="4866629"/>
            <a:ext cx="1396105" cy="12254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1960" y="442035"/>
            <a:ext cx="1377815" cy="1237595"/>
          </a:xfrm>
          <a:prstGeom prst="rect">
            <a:avLst/>
          </a:prstGeom>
        </p:spPr>
      </p:pic>
      <p:pic>
        <p:nvPicPr>
          <p:cNvPr id="16" name="Picture Placeholder 15"/>
          <p:cNvPicPr>
            <a:picLocks noGrp="1" noChangeAspect="1"/>
          </p:cNvPicPr>
          <p:nvPr>
            <p:ph type="pic" sz="quarter" idx="32"/>
          </p:nvPr>
        </p:nvPicPr>
        <p:blipFill>
          <a:blip r:embed="rId10"/>
          <a:srcRect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8" name="Picture Placeholder 17"/>
          <p:cNvPicPr>
            <a:picLocks noGrp="1" noChangeAspect="1"/>
          </p:cNvPicPr>
          <p:nvPr>
            <p:ph type="pic" sz="quarter" idx="31"/>
          </p:nvPr>
        </p:nvPicPr>
        <p:blipFill>
          <a:blip r:embed="rId11"/>
          <a:srcRect t="115" b="115"/>
          <a:stretch>
            <a:fillRect/>
          </a:stretch>
        </p:blipFill>
        <p:spPr>
          <a:xfrm>
            <a:off x="7361687" y="3212058"/>
            <a:ext cx="811026" cy="811026"/>
          </a:xfrm>
          <a:prstGeom prst="rect">
            <a:avLst/>
          </a:prstGeom>
        </p:spPr>
      </p:pic>
      <p:pic>
        <p:nvPicPr>
          <p:cNvPr id="20" name="Picture Placeholder 19"/>
          <p:cNvPicPr>
            <a:picLocks noGrp="1" noChangeAspect="1"/>
          </p:cNvPicPr>
          <p:nvPr>
            <p:ph type="pic" sz="quarter" idx="30"/>
          </p:nvPr>
        </p:nvPicPr>
        <p:blipFill>
          <a:blip r:embed="rId12"/>
          <a:srcRect/>
          <a:stretch>
            <a:fillRect/>
          </a:stretch>
        </p:blipFill>
        <p:spPr>
          <a:xfrm>
            <a:off x="7366270" y="4836909"/>
            <a:ext cx="764192" cy="764192"/>
          </a:xfrm>
          <a:prstGeom prst="rect">
            <a:avLst/>
          </a:prstGeom>
          <a:effectLst>
            <a:glow rad="241300">
              <a:schemeClr val="bg1">
                <a:lumMod val="95000"/>
              </a:schemeClr>
            </a:glow>
            <a:softEdge rad="50800"/>
          </a:effectLst>
        </p:spPr>
      </p:pic>
      <p:sp>
        <p:nvSpPr>
          <p:cNvPr id="22" name="Rectangle 21"/>
          <p:cNvSpPr/>
          <p:nvPr/>
        </p:nvSpPr>
        <p:spPr>
          <a:xfrm>
            <a:off x="9051156" y="5914231"/>
            <a:ext cx="2953201" cy="8403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69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647500"/>
          </a:xfrm>
        </p:spPr>
        <p:txBody>
          <a:bodyPr/>
          <a:lstStyle/>
          <a:p>
            <a:r>
              <a:rPr lang="en-US" dirty="0" smtClean="0"/>
              <a:t>ML Model for Fertilizer Prediction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16ECB4D9-C14E-4743-83A8-1670E858F1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283700" y="5918200"/>
            <a:ext cx="2794000" cy="81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58368" y="1307592"/>
            <a:ext cx="10838001" cy="48475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400" dirty="0"/>
              <a:t>Dataset attribute features :- Temperature, Humidity, Moisture, Soil Type, Crop Type, Nitrogen, Potassium, Phosphorous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Attributes </a:t>
            </a:r>
            <a:r>
              <a:rPr lang="en-US" sz="2400" dirty="0" smtClean="0"/>
              <a:t>Description:</a:t>
            </a:r>
            <a:endParaRPr lang="en-US" sz="2400" dirty="0"/>
          </a:p>
          <a:p>
            <a:endParaRPr lang="en-US" sz="1200" dirty="0"/>
          </a:p>
          <a:p>
            <a:pPr algn="l"/>
            <a:endParaRPr 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288" y="2471961"/>
            <a:ext cx="7802740" cy="397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23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647500"/>
          </a:xfrm>
        </p:spPr>
        <p:txBody>
          <a:bodyPr/>
          <a:lstStyle/>
          <a:p>
            <a:r>
              <a:rPr lang="en-US" dirty="0" smtClean="0"/>
              <a:t>ML Model for Fertilizer Prediction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16ECB4D9-C14E-4743-83A8-1670E858F1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283700" y="5918200"/>
            <a:ext cx="2794000" cy="81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58368" y="1307592"/>
            <a:ext cx="10838001" cy="48475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Soil Type and Crop Type :- categorical features ,Used One Hot Encoding to Encode as a one-hot numeric array</a:t>
            </a:r>
            <a:r>
              <a:rPr lang="en-US" sz="2400" dirty="0" smtClean="0"/>
              <a:t>.</a:t>
            </a:r>
            <a:endParaRPr lang="en-US" sz="2400" dirty="0"/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Temperature, Humidity and Moisture -  Image </a:t>
            </a:r>
            <a:r>
              <a:rPr lang="en-US" sz="2400" dirty="0" smtClean="0"/>
              <a:t>Processing</a:t>
            </a:r>
            <a:endParaRPr lang="en-US" sz="2400" dirty="0"/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Model - Random Forest Classifier 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Parameters used : -</a:t>
            </a:r>
          </a:p>
          <a:p>
            <a:pPr marL="1200150" lvl="2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i="1" dirty="0" err="1"/>
              <a:t>n_estimators</a:t>
            </a:r>
            <a:r>
              <a:rPr lang="en-US" sz="2400" i="1" dirty="0"/>
              <a:t> = 100 ,</a:t>
            </a:r>
            <a:r>
              <a:rPr lang="en-US" sz="2400" dirty="0"/>
              <a:t>the number of trees in the forest ; </a:t>
            </a:r>
          </a:p>
          <a:p>
            <a:pPr marL="1200150" lvl="2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i="1" dirty="0"/>
              <a:t>criterion = '</a:t>
            </a:r>
            <a:r>
              <a:rPr lang="en-US" sz="2400" i="1" dirty="0" err="1"/>
              <a:t>gini</a:t>
            </a:r>
            <a:r>
              <a:rPr lang="en-US" sz="2400" i="1" dirty="0"/>
              <a:t>'</a:t>
            </a:r>
            <a:r>
              <a:rPr lang="en-US" sz="2400" dirty="0"/>
              <a:t> , the function to measure the quality of a split. “</a:t>
            </a:r>
            <a:r>
              <a:rPr lang="en-US" sz="2400" dirty="0" err="1"/>
              <a:t>gini</a:t>
            </a:r>
            <a:r>
              <a:rPr lang="en-US" sz="2400" dirty="0"/>
              <a:t>” is for the Gini impurity </a:t>
            </a:r>
          </a:p>
          <a:p>
            <a:pPr marL="1200150" lvl="2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i="1" dirty="0" err="1"/>
              <a:t>random_state</a:t>
            </a:r>
            <a:r>
              <a:rPr lang="en-US" sz="2400" i="1" dirty="0"/>
              <a:t>= 42</a:t>
            </a:r>
            <a:r>
              <a:rPr lang="en-US" sz="2400" dirty="0"/>
              <a:t>, which Controls both the randomness of the bootstrapping of the samples used when building trees</a:t>
            </a:r>
            <a:r>
              <a:rPr lang="en-US" sz="2400" dirty="0" smtClean="0"/>
              <a:t>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 smtClean="0"/>
              <a:t>Output </a:t>
            </a:r>
            <a:r>
              <a:rPr lang="en-US" sz="2400" dirty="0"/>
              <a:t>of  ML Model :- </a:t>
            </a:r>
            <a:r>
              <a:rPr lang="en-US" sz="2400" dirty="0" err="1"/>
              <a:t>Sugggests</a:t>
            </a:r>
            <a:r>
              <a:rPr lang="en-US" sz="2400" dirty="0"/>
              <a:t> the best suited fertilizer for the crop according to the habitat conditions </a:t>
            </a:r>
          </a:p>
          <a:p>
            <a:r>
              <a:rPr lang="en-US" dirty="0"/>
              <a:t> </a:t>
            </a:r>
            <a:endParaRPr lang="en-US" sz="1400" dirty="0"/>
          </a:p>
          <a:p>
            <a:endParaRPr lang="en-US" sz="1200" dirty="0"/>
          </a:p>
          <a:p>
            <a:pPr algn="l"/>
            <a:endParaRPr 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786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Left panel image">
            <a:extLst>
              <a:ext uri="{FF2B5EF4-FFF2-40B4-BE49-F238E27FC236}">
                <a16:creationId xmlns="" xmlns:a16="http://schemas.microsoft.com/office/drawing/2014/main" id="{ED8B39DD-303E-47F7-92C7-94E7D5FCB9F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714" y="86714"/>
            <a:ext cx="6009285" cy="6684572"/>
          </a:xfr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Website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=""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2618614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dirty="0" smtClean="0"/>
              <a:t>The </a:t>
            </a:r>
            <a:r>
              <a:rPr lang="en-US" dirty="0"/>
              <a:t>farmer </a:t>
            </a:r>
            <a:r>
              <a:rPr lang="en-US" dirty="0" smtClean="0"/>
              <a:t>is required to enroll </a:t>
            </a:r>
            <a:r>
              <a:rPr lang="en-US" dirty="0"/>
              <a:t>himself with </a:t>
            </a:r>
            <a:r>
              <a:rPr lang="en-US" dirty="0" smtClean="0"/>
              <a:t>our website and </a:t>
            </a:r>
            <a:r>
              <a:rPr lang="en-US" dirty="0"/>
              <a:t>share </a:t>
            </a:r>
            <a:r>
              <a:rPr lang="en-US" dirty="0" smtClean="0"/>
              <a:t>his </a:t>
            </a:r>
            <a:r>
              <a:rPr lang="en-US" dirty="0"/>
              <a:t>location and contact details</a:t>
            </a:r>
            <a:r>
              <a:rPr lang="en-US" dirty="0" smtClean="0"/>
              <a:t>.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IN" dirty="0" smtClean="0"/>
              <a:t>After the analysis a report will be sent to him via email.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DFB2076-ED27-384F-AA60-C162A455D1C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502D7333-D43E-4F9D-B14F-59FA693F743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03224" y="-109"/>
            <a:ext cx="3081180" cy="3011457"/>
            <a:chOff x="8203224" y="-109"/>
            <a:chExt cx="3081180" cy="3011457"/>
          </a:xfrm>
        </p:grpSpPr>
        <p:sp>
          <p:nvSpPr>
            <p:cNvPr id="50" name="Freeform: Shape 13">
              <a:extLst>
                <a:ext uri="{FF2B5EF4-FFF2-40B4-BE49-F238E27FC236}">
                  <a16:creationId xmlns="" xmlns:a16="http://schemas.microsoft.com/office/drawing/2014/main" id="{59FDA323-CBDE-41E6-924C-03E74A614CC9}"/>
                </a:ext>
              </a:extLst>
            </p:cNvPr>
            <p:cNvSpPr/>
            <p:nvPr/>
          </p:nvSpPr>
          <p:spPr>
            <a:xfrm rot="4308689">
              <a:off x="8775952" y="408682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="" xmlns:a16="http://schemas.microsoft.com/office/drawing/2014/main" id="{9CE92FB3-8AD8-47EB-97CA-0ECDC09120D0}"/>
                </a:ext>
              </a:extLst>
            </p:cNvPr>
            <p:cNvSpPr/>
            <p:nvPr/>
          </p:nvSpPr>
          <p:spPr>
            <a:xfrm rot="13830869">
              <a:off x="9042191" y="2734930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17">
              <a:extLst>
                <a:ext uri="{FF2B5EF4-FFF2-40B4-BE49-F238E27FC236}">
                  <a16:creationId xmlns="" xmlns:a16="http://schemas.microsoft.com/office/drawing/2014/main" id="{4F13AF84-D580-486F-B6A7-DD766242180B}"/>
                </a:ext>
              </a:extLst>
            </p:cNvPr>
            <p:cNvSpPr/>
            <p:nvPr/>
          </p:nvSpPr>
          <p:spPr>
            <a:xfrm rot="12431080">
              <a:off x="9113375" y="2470891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reeform: Shape 19">
              <a:extLst>
                <a:ext uri="{FF2B5EF4-FFF2-40B4-BE49-F238E27FC236}">
                  <a16:creationId xmlns="" xmlns:a16="http://schemas.microsoft.com/office/drawing/2014/main" id="{D9B80E43-DA23-4DAF-9988-45904EB5005D}"/>
                </a:ext>
              </a:extLst>
            </p:cNvPr>
            <p:cNvSpPr/>
            <p:nvPr/>
          </p:nvSpPr>
          <p:spPr>
            <a:xfrm rot="4308689">
              <a:off x="8370204" y="-167089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Freeform: Shape 23">
              <a:extLst>
                <a:ext uri="{FF2B5EF4-FFF2-40B4-BE49-F238E27FC236}">
                  <a16:creationId xmlns="" xmlns:a16="http://schemas.microsoft.com/office/drawing/2014/main" id="{F9FBA27B-A072-4DE9-A04B-B238E9C6C89C}"/>
                </a:ext>
              </a:extLst>
            </p:cNvPr>
            <p:cNvSpPr/>
            <p:nvPr/>
          </p:nvSpPr>
          <p:spPr>
            <a:xfrm rot="17193105">
              <a:off x="10959548" y="1603457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="" xmlns:a16="http://schemas.microsoft.com/office/drawing/2014/main" id="{E67CB484-653D-4AC0-97B9-380A17B2A23B}"/>
                </a:ext>
              </a:extLst>
            </p:cNvPr>
            <p:cNvSpPr/>
            <p:nvPr/>
          </p:nvSpPr>
          <p:spPr>
            <a:xfrm rot="17193105">
              <a:off x="10463812" y="1384386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Rectangle 1"/>
          <p:cNvSpPr/>
          <p:nvPr/>
        </p:nvSpPr>
        <p:spPr>
          <a:xfrm>
            <a:off x="9405324" y="6155190"/>
            <a:ext cx="2699962" cy="52501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/>
          <p:nvPr/>
        </p:nvPicPr>
        <p:blipFill rotWithShape="1">
          <a:blip r:embed="rId4"/>
          <a:srcRect l="13355" t="11396" r="12821" b="7502"/>
          <a:stretch/>
        </p:blipFill>
        <p:spPr bwMode="auto">
          <a:xfrm>
            <a:off x="86714" y="86714"/>
            <a:ext cx="6009285" cy="4065958"/>
          </a:xfrm>
          <a:prstGeom prst="rect">
            <a:avLst/>
          </a:prstGeom>
          <a:ln>
            <a:noFill/>
          </a:ln>
          <a:effectLst>
            <a:reflection blurRad="6350" stA="52000" endA="300" endPos="3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3726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Great Pitch Decks - Environment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F16411175_Green pitch deck_AAS_v4" id="{7774237F-020F-43A5-B912-064E6C199417}" vid="{D87B7C14-9379-4774-A3D4-9FA5066AD9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E1961DD-CF27-443B-BFF6-660110ED05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9BF51BA-BD97-4518-9266-AD3D6154983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F490261-1200-4EC7-95B0-2241EE54AA34}">
  <ds:schemaRefs>
    <ds:schemaRef ds:uri="http://www.w3.org/XML/1998/namespace"/>
    <ds:schemaRef ds:uri="http://schemas.microsoft.com/office/2006/metadata/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71af3243-3dd4-4a8d-8c0d-dd76da1f02a5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Green pitch deck</Template>
  <TotalTime>0</TotalTime>
  <Words>815</Words>
  <Application>Microsoft Office PowerPoint</Application>
  <PresentationFormat>Widescreen</PresentationFormat>
  <Paragraphs>135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Candara Light</vt:lpstr>
      <vt:lpstr>Rockwell</vt:lpstr>
      <vt:lpstr>Times New Roman</vt:lpstr>
      <vt:lpstr>Wingdings</vt:lpstr>
      <vt:lpstr>Office Theme</vt:lpstr>
      <vt:lpstr>Early crop disease warning and mitigation</vt:lpstr>
      <vt:lpstr>About Us</vt:lpstr>
      <vt:lpstr>The Problem</vt:lpstr>
      <vt:lpstr>The process</vt:lpstr>
      <vt:lpstr>Analysis</vt:lpstr>
      <vt:lpstr>Analysis of weather parameters</vt:lpstr>
      <vt:lpstr>ML Model for Fertilizer Prediction</vt:lpstr>
      <vt:lpstr>ML Model for Fertilizer Prediction</vt:lpstr>
      <vt:lpstr>Website</vt:lpstr>
      <vt:lpstr>Results</vt:lpstr>
      <vt:lpstr>Scope for improvement</vt:lpstr>
      <vt:lpstr>Scope for Automation</vt:lpstr>
      <vt:lpstr>Summary</vt:lpstr>
      <vt:lpstr>Acknowledgement 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2021-05-30T07:16:27Z</dcterms:created>
  <dcterms:modified xsi:type="dcterms:W3CDTF">2021-11-24T19:15:01Z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